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3"/>
  </p:notesMasterIdLst>
  <p:handoutMasterIdLst>
    <p:handoutMasterId r:id="rId64"/>
  </p:handoutMasterIdLst>
  <p:sldIdLst>
    <p:sldId id="256" r:id="rId2"/>
    <p:sldId id="347" r:id="rId3"/>
    <p:sldId id="301" r:id="rId4"/>
    <p:sldId id="300" r:id="rId5"/>
    <p:sldId id="260" r:id="rId6"/>
    <p:sldId id="298" r:id="rId7"/>
    <p:sldId id="258" r:id="rId8"/>
    <p:sldId id="304" r:id="rId9"/>
    <p:sldId id="359" r:id="rId10"/>
    <p:sldId id="309" r:id="rId11"/>
    <p:sldId id="303" r:id="rId12"/>
    <p:sldId id="306" r:id="rId13"/>
    <p:sldId id="341" r:id="rId14"/>
    <p:sldId id="357" r:id="rId15"/>
    <p:sldId id="284" r:id="rId16"/>
    <p:sldId id="313" r:id="rId17"/>
    <p:sldId id="314" r:id="rId18"/>
    <p:sldId id="302" r:id="rId19"/>
    <p:sldId id="285" r:id="rId20"/>
    <p:sldId id="286" r:id="rId21"/>
    <p:sldId id="307" r:id="rId22"/>
    <p:sldId id="342" r:id="rId23"/>
    <p:sldId id="343" r:id="rId24"/>
    <p:sldId id="344" r:id="rId25"/>
    <p:sldId id="351" r:id="rId26"/>
    <p:sldId id="352" r:id="rId27"/>
    <p:sldId id="353" r:id="rId28"/>
    <p:sldId id="354" r:id="rId29"/>
    <p:sldId id="355" r:id="rId30"/>
    <p:sldId id="288" r:id="rId31"/>
    <p:sldId id="356" r:id="rId32"/>
    <p:sldId id="289" r:id="rId33"/>
    <p:sldId id="310" r:id="rId34"/>
    <p:sldId id="311" r:id="rId35"/>
    <p:sldId id="312" r:id="rId36"/>
    <p:sldId id="287" r:id="rId37"/>
    <p:sldId id="315" r:id="rId38"/>
    <p:sldId id="326" r:id="rId39"/>
    <p:sldId id="325" r:id="rId40"/>
    <p:sldId id="292" r:id="rId41"/>
    <p:sldId id="358" r:id="rId42"/>
    <p:sldId id="293" r:id="rId43"/>
    <p:sldId id="268" r:id="rId44"/>
    <p:sldId id="317" r:id="rId45"/>
    <p:sldId id="316" r:id="rId46"/>
    <p:sldId id="318" r:id="rId47"/>
    <p:sldId id="294" r:id="rId48"/>
    <p:sldId id="322" r:id="rId49"/>
    <p:sldId id="321" r:id="rId50"/>
    <p:sldId id="323" r:id="rId51"/>
    <p:sldId id="324" r:id="rId52"/>
    <p:sldId id="319" r:id="rId53"/>
    <p:sldId id="297" r:id="rId54"/>
    <p:sldId id="335" r:id="rId55"/>
    <p:sldId id="336" r:id="rId56"/>
    <p:sldId id="337" r:id="rId57"/>
    <p:sldId id="339" r:id="rId58"/>
    <p:sldId id="346" r:id="rId59"/>
    <p:sldId id="349" r:id="rId60"/>
    <p:sldId id="340" r:id="rId61"/>
    <p:sldId id="350" r:id="rId62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63" autoAdjust="0"/>
    <p:restoredTop sz="85745" autoAdjust="0"/>
  </p:normalViewPr>
  <p:slideViewPr>
    <p:cSldViewPr>
      <p:cViewPr varScale="1">
        <p:scale>
          <a:sx n="61" d="100"/>
          <a:sy n="61" d="100"/>
        </p:scale>
        <p:origin x="-1795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512"/>
    </p:cViewPr>
  </p:sorterViewPr>
  <p:notesViewPr>
    <p:cSldViewPr>
      <p:cViewPr varScale="1">
        <p:scale>
          <a:sx n="68" d="100"/>
          <a:sy n="68" d="100"/>
        </p:scale>
        <p:origin x="-3096" y="-82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30099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30099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BF3026-A6E1-4AE8-A5E4-8DBF9618E96E}" type="slidenum">
              <a:rPr lang="en-GB" smtClean="0"/>
              <a:t>‹#›</a:t>
            </a:fld>
            <a:endParaRPr lang="en-GB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892600" y="643632"/>
            <a:ext cx="2946400" cy="2808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algn="ctr"/>
            <a:r>
              <a:rPr lang="en-GB" dirty="0" smtClean="0"/>
              <a:t>Lecture 6 - Repetition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2699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518C7A-ACC3-402C-9E34-15F9D199CC4E}" type="datetimeFigureOut">
              <a:rPr lang="en-GB" smtClean="0"/>
              <a:t>28/02/2019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5" y="471646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942975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6618DD-E7C8-4E0C-A96E-84AB0DF6B8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7553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618DD-E7C8-4E0C-A96E-84AB0DF6B86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79278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618DD-E7C8-4E0C-A96E-84AB0DF6B86C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8352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618DD-E7C8-4E0C-A96E-84AB0DF6B86C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58820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618DD-E7C8-4E0C-A96E-84AB0DF6B86C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58820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618DD-E7C8-4E0C-A96E-84AB0DF6B86C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358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618DD-E7C8-4E0C-A96E-84AB0DF6B86C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58820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618DD-E7C8-4E0C-A96E-84AB0DF6B86C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3581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618DD-E7C8-4E0C-A96E-84AB0DF6B86C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11374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618DD-E7C8-4E0C-A96E-84AB0DF6B86C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171610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618DD-E7C8-4E0C-A96E-84AB0DF6B86C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733366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618DD-E7C8-4E0C-A96E-84AB0DF6B86C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28860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618DD-E7C8-4E0C-A96E-84AB0DF6B86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113744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618DD-E7C8-4E0C-A96E-84AB0DF6B86C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31180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618DD-E7C8-4E0C-A96E-84AB0DF6B86C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126299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618DD-E7C8-4E0C-A96E-84AB0DF6B86C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450563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618DD-E7C8-4E0C-A96E-84AB0DF6B86C}" type="slidenum">
              <a:rPr lang="en-GB" smtClean="0"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31180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618DD-E7C8-4E0C-A96E-84AB0DF6B86C}" type="slidenum">
              <a:rPr lang="en-GB" smtClean="0"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768185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618DD-E7C8-4E0C-A96E-84AB0DF6B86C}" type="slidenum">
              <a:rPr lang="en-GB" smtClean="0"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768185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618DD-E7C8-4E0C-A96E-84AB0DF6B86C}" type="slidenum">
              <a:rPr lang="en-GB" smtClean="0"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253451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618DD-E7C8-4E0C-A96E-84AB0DF6B86C}" type="slidenum">
              <a:rPr lang="en-GB" smtClean="0"/>
              <a:t>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768185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618DD-E7C8-4E0C-A96E-84AB0DF6B86C}" type="slidenum">
              <a:rPr lang="en-GB" smtClean="0"/>
              <a:t>34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142095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618DD-E7C8-4E0C-A96E-84AB0DF6B86C}" type="slidenum">
              <a:rPr lang="en-GB" smtClean="0"/>
              <a:t>35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25345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618DD-E7C8-4E0C-A96E-84AB0DF6B86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113744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618DD-E7C8-4E0C-A96E-84AB0DF6B86C}" type="slidenum">
              <a:rPr lang="en-GB" smtClean="0"/>
              <a:t>36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751168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618DD-E7C8-4E0C-A96E-84AB0DF6B86C}" type="slidenum">
              <a:rPr lang="en-GB" smtClean="0"/>
              <a:t>37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173758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618DD-E7C8-4E0C-A96E-84AB0DF6B86C}" type="slidenum">
              <a:rPr lang="en-GB" smtClean="0"/>
              <a:t>38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982308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618DD-E7C8-4E0C-A96E-84AB0DF6B86C}" type="slidenum">
              <a:rPr lang="en-GB" smtClean="0"/>
              <a:t>39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173758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618DD-E7C8-4E0C-A96E-84AB0DF6B86C}" type="slidenum">
              <a:rPr lang="en-GB" smtClean="0"/>
              <a:t>40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596297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618DD-E7C8-4E0C-A96E-84AB0DF6B86C}" type="slidenum">
              <a:rPr lang="en-GB" smtClean="0"/>
              <a:t>41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596297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618DD-E7C8-4E0C-A96E-84AB0DF6B86C}" type="slidenum">
              <a:rPr lang="en-GB" smtClean="0"/>
              <a:t>42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982308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618DD-E7C8-4E0C-A96E-84AB0DF6B86C}" type="slidenum">
              <a:rPr lang="en-GB" smtClean="0"/>
              <a:t>43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173758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618DD-E7C8-4E0C-A96E-84AB0DF6B86C}" type="slidenum">
              <a:rPr lang="en-GB" smtClean="0"/>
              <a:t>44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596297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618DD-E7C8-4E0C-A96E-84AB0DF6B86C}" type="slidenum">
              <a:rPr lang="en-GB" smtClean="0"/>
              <a:t>45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98230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618DD-E7C8-4E0C-A96E-84AB0DF6B86C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113744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618DD-E7C8-4E0C-A96E-84AB0DF6B86C}" type="slidenum">
              <a:rPr lang="en-GB" smtClean="0"/>
              <a:t>47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189730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618DD-E7C8-4E0C-A96E-84AB0DF6B86C}" type="slidenum">
              <a:rPr lang="en-GB" smtClean="0"/>
              <a:t>48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83521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618DD-E7C8-4E0C-A96E-84AB0DF6B86C}" type="slidenum">
              <a:rPr lang="en-GB" smtClean="0"/>
              <a:t>49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835211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618DD-E7C8-4E0C-A96E-84AB0DF6B86C}" type="slidenum">
              <a:rPr lang="en-GB" smtClean="0"/>
              <a:t>50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5882088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618DD-E7C8-4E0C-A96E-84AB0DF6B86C}" type="slidenum">
              <a:rPr lang="en-GB" smtClean="0"/>
              <a:t>51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35815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618DD-E7C8-4E0C-A96E-84AB0DF6B86C}" type="slidenum">
              <a:rPr lang="en-GB" smtClean="0"/>
              <a:t>53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4295026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618DD-E7C8-4E0C-A96E-84AB0DF6B86C}" type="slidenum">
              <a:rPr lang="en-GB" smtClean="0"/>
              <a:t>57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311805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6E9566-A79F-45B7-8D4B-B9172ABE40A6}" type="slidenum">
              <a:rPr lang="en-GB" smtClean="0"/>
              <a:t>61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86684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618DD-E7C8-4E0C-A96E-84AB0DF6B86C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11374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618DD-E7C8-4E0C-A96E-84AB0DF6B86C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8352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618DD-E7C8-4E0C-A96E-84AB0DF6B86C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8352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618DD-E7C8-4E0C-A96E-84AB0DF6B86C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8352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618DD-E7C8-4E0C-A96E-84AB0DF6B86C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835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ct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Segoe UI Semibold" panose="020B0702040204020203" pitchFamily="34" charset="0"/>
                <a:ea typeface="+mj-ea"/>
                <a:cs typeface="+mj-cs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E4142-D91A-4EB2-A859-0E19966E1631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4500">
                <a:latin typeface="Segoe UI Semibold" panose="020B0702040204020203" pitchFamily="34" charset="0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/>
          <a:lstStyle>
            <a:lvl1pPr>
              <a:defRPr>
                <a:latin typeface="Segoe UI Semibold" panose="020B0702040204020203" pitchFamily="34" charset="0"/>
              </a:defRPr>
            </a:lvl1pPr>
            <a:lvl2pPr>
              <a:defRPr>
                <a:latin typeface="Segoe UI Semibold" panose="020B0702040204020203" pitchFamily="34" charset="0"/>
              </a:defRPr>
            </a:lvl2pPr>
            <a:lvl3pPr>
              <a:defRPr>
                <a:latin typeface="Segoe UI Semibold" panose="020B0702040204020203" pitchFamily="34" charset="0"/>
              </a:defRPr>
            </a:lvl3pPr>
            <a:lvl4pPr>
              <a:defRPr>
                <a:latin typeface="Segoe UI Semibold" panose="020B0702040204020203" pitchFamily="34" charset="0"/>
              </a:defRPr>
            </a:lvl4pPr>
            <a:lvl5pPr>
              <a:defRPr>
                <a:latin typeface="Segoe UI Semibold" panose="020B0702040204020203" pitchFamily="34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A05B8-FA64-4F46-BB04-2F93FCA1AF4F}" type="datetimeFigureOut">
              <a:rPr lang="en-GB" smtClean="0"/>
              <a:t>28/02/2019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8613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16416" y="6381328"/>
            <a:ext cx="762000" cy="365125"/>
          </a:xfr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776934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772816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latinLnBrk="0" hangingPunct="1">
        <a:spcBef>
          <a:spcPct val="0"/>
        </a:spcBef>
        <a:buNone/>
        <a:defRPr kumimoji="0" sz="4500" b="0" kern="1200">
          <a:ln>
            <a:noFill/>
          </a:ln>
          <a:solidFill>
            <a:schemeClr val="tx2"/>
          </a:solidFill>
          <a:effectLst/>
          <a:latin typeface="Segoe UI Semibold" panose="020B0702040204020203" pitchFamily="34" charset="0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Segoe UI Semibold" panose="020B0702040204020203" pitchFamily="34" charset="0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Segoe UI Semibold" panose="020B0702040204020203" pitchFamily="34" charset="0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Segoe UI Semibold" panose="020B0702040204020203" pitchFamily="34" charset="0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Segoe UI Semibold" panose="020B0702040204020203" pitchFamily="34" charset="0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Segoe UI Semibold" panose="020B0702040204020203" pitchFamily="34" charset="0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459359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FFC000"/>
                </a:solidFill>
              </a:rPr>
              <a:t>Repetition</a:t>
            </a:r>
            <a:endParaRPr lang="en-GB" dirty="0">
              <a:solidFill>
                <a:srgbClr val="FFC000"/>
              </a:solidFill>
            </a:endParaRP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/>
          <a:lstStyle/>
          <a:p>
            <a:pPr algn="ctr"/>
            <a:r>
              <a:rPr lang="en-GB" b="1" dirty="0" smtClean="0">
                <a:solidFill>
                  <a:srgbClr val="FFC000"/>
                </a:solidFill>
              </a:rPr>
              <a:t>Programs with repetitive segments</a:t>
            </a:r>
            <a:endParaRPr lang="en-GB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401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274496" y="6381328"/>
            <a:ext cx="762000" cy="365125"/>
          </a:xfrm>
        </p:spPr>
        <p:txBody>
          <a:bodyPr/>
          <a:lstStyle/>
          <a:p>
            <a:fld id="{BA9B540C-44DA-4F69-89C9-7C84606640D3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57200" y="476672"/>
            <a:ext cx="8229600" cy="776934"/>
          </a:xfrm>
          <a:prstGeom prst="rect">
            <a:avLst/>
          </a:prstGeom>
        </p:spPr>
        <p:txBody>
          <a:bodyPr/>
          <a:lstStyle>
            <a:lvl1pPr algn="ctr" rtl="0" eaLnBrk="1" latinLnBrk="0" hangingPunct="1">
              <a:spcBef>
                <a:spcPct val="0"/>
              </a:spcBef>
              <a:buNone/>
              <a:defRPr kumimoji="0" sz="4500" b="0" kern="1200">
                <a:ln>
                  <a:noFill/>
                </a:ln>
                <a:solidFill>
                  <a:schemeClr val="tx2"/>
                </a:solidFill>
                <a:effectLst/>
                <a:latin typeface="Segoe UI Semibold" panose="020B0702040204020203" pitchFamily="34" charset="0"/>
                <a:ea typeface="+mj-ea"/>
                <a:cs typeface="+mj-cs"/>
              </a:defRPr>
            </a:lvl1pPr>
          </a:lstStyle>
          <a:p>
            <a:r>
              <a:rPr lang="en-GB" sz="3600" dirty="0" smtClean="0"/>
              <a:t>Questions</a:t>
            </a:r>
            <a:endParaRPr lang="en-GB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1629955"/>
            <a:ext cx="793122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GB" sz="2000" dirty="0" smtClean="0">
                <a:latin typeface="Segoe UI Semibold" pitchFamily="34" charset="0"/>
              </a:rPr>
              <a:t>Provide </a:t>
            </a:r>
            <a:r>
              <a:rPr lang="en-GB" sz="2000" dirty="0">
                <a:latin typeface="Segoe UI Semibold" pitchFamily="34" charset="0"/>
              </a:rPr>
              <a:t>suitable </a:t>
            </a:r>
            <a:r>
              <a:rPr lang="en-GB" sz="2000" b="1" dirty="0">
                <a:latin typeface="Segoe UI Semibold" pitchFamily="34" charset="0"/>
              </a:rPr>
              <a:t>Java loop headers (only)</a:t>
            </a:r>
            <a:r>
              <a:rPr lang="en-GB" sz="2000" dirty="0">
                <a:latin typeface="Segoe UI Semibold" pitchFamily="34" charset="0"/>
              </a:rPr>
              <a:t> that will cause the loop control variable </a:t>
            </a:r>
            <a:r>
              <a:rPr lang="en-GB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</a:t>
            </a:r>
            <a:r>
              <a:rPr lang="en-GB" sz="2000" b="1" dirty="0">
                <a:solidFill>
                  <a:srgbClr val="FF0000"/>
                </a:solidFill>
                <a:latin typeface="Segoe UI Semibold" pitchFamily="34" charset="0"/>
              </a:rPr>
              <a:t> </a:t>
            </a:r>
            <a:r>
              <a:rPr lang="en-GB" sz="2000" dirty="0">
                <a:latin typeface="Segoe UI Semibold" pitchFamily="34" charset="0"/>
              </a:rPr>
              <a:t>to take the following sequence of values</a:t>
            </a:r>
            <a:r>
              <a:rPr lang="en-GB" sz="2000" dirty="0" smtClean="0">
                <a:latin typeface="Segoe UI Semibold" pitchFamily="34" charset="0"/>
              </a:rPr>
              <a:t>:</a:t>
            </a:r>
          </a:p>
          <a:p>
            <a:pPr>
              <a:lnSpc>
                <a:spcPct val="110000"/>
              </a:lnSpc>
            </a:pPr>
            <a:endParaRPr lang="en-GB" sz="2000" dirty="0">
              <a:latin typeface="Segoe UI Semibold" pitchFamily="34" charset="0"/>
            </a:endParaRPr>
          </a:p>
          <a:p>
            <a:pPr lvl="0">
              <a:lnSpc>
                <a:spcPct val="110000"/>
              </a:lnSpc>
              <a:tabLst>
                <a:tab pos="360363" algn="l"/>
                <a:tab pos="720725" algn="l"/>
              </a:tabLst>
            </a:pPr>
            <a:r>
              <a:rPr lang="en-GB" sz="2000" dirty="0" smtClean="0">
                <a:latin typeface="Segoe UI Semibold" pitchFamily="34" charset="0"/>
              </a:rPr>
              <a:t>	4</a:t>
            </a:r>
            <a:r>
              <a:rPr lang="en-GB" sz="2000" dirty="0">
                <a:latin typeface="Segoe UI Semibold" pitchFamily="34" charset="0"/>
              </a:rPr>
              <a:t>, </a:t>
            </a:r>
            <a:r>
              <a:rPr lang="en-GB" sz="2000" dirty="0" smtClean="0">
                <a:latin typeface="Segoe UI Semibold" pitchFamily="34" charset="0"/>
              </a:rPr>
              <a:t> 5,  </a:t>
            </a:r>
            <a:r>
              <a:rPr lang="en-GB" sz="2000" dirty="0">
                <a:latin typeface="Segoe UI Semibold" pitchFamily="34" charset="0"/>
              </a:rPr>
              <a:t>6, </a:t>
            </a:r>
            <a:r>
              <a:rPr lang="en-GB" sz="2000" dirty="0" smtClean="0">
                <a:latin typeface="Segoe UI Semibold" pitchFamily="34" charset="0"/>
              </a:rPr>
              <a:t> 7</a:t>
            </a:r>
            <a:r>
              <a:rPr lang="en-GB" sz="2000" dirty="0">
                <a:latin typeface="Segoe UI Semibold" pitchFamily="34" charset="0"/>
              </a:rPr>
              <a:t>, </a:t>
            </a:r>
            <a:r>
              <a:rPr lang="en-GB" sz="2000" dirty="0" smtClean="0">
                <a:latin typeface="Segoe UI Semibold" pitchFamily="34" charset="0"/>
              </a:rPr>
              <a:t> 8</a:t>
            </a:r>
          </a:p>
          <a:p>
            <a:pPr lvl="0">
              <a:lnSpc>
                <a:spcPct val="110000"/>
              </a:lnSpc>
              <a:tabLst>
                <a:tab pos="720725" algn="l"/>
              </a:tabLst>
            </a:pPr>
            <a:r>
              <a:rPr lang="en-GB" sz="2000" dirty="0">
                <a:latin typeface="Segoe UI Semibold" pitchFamily="34" charset="0"/>
              </a:rPr>
              <a:t>	</a:t>
            </a:r>
            <a:r>
              <a:rPr lang="en-GB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en-GB" sz="20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GB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count = 4; count &lt; 9; count++);</a:t>
            </a:r>
          </a:p>
          <a:p>
            <a:pPr lvl="0">
              <a:lnSpc>
                <a:spcPct val="110000"/>
              </a:lnSpc>
              <a:tabLst>
                <a:tab pos="720725" algn="l"/>
              </a:tabLst>
            </a:pPr>
            <a:endParaRPr lang="en-GB" sz="2000" dirty="0">
              <a:latin typeface="Segoe UI Semibold" pitchFamily="34" charset="0"/>
            </a:endParaRPr>
          </a:p>
          <a:p>
            <a:pPr lvl="0">
              <a:lnSpc>
                <a:spcPct val="110000"/>
              </a:lnSpc>
              <a:tabLst>
                <a:tab pos="360363" algn="l"/>
                <a:tab pos="720725" algn="l"/>
              </a:tabLst>
            </a:pPr>
            <a:r>
              <a:rPr lang="en-GB" sz="2000" dirty="0">
                <a:latin typeface="Segoe UI Semibold" pitchFamily="34" charset="0"/>
              </a:rPr>
              <a:t> </a:t>
            </a:r>
            <a:r>
              <a:rPr lang="en-GB" sz="2000" dirty="0" smtClean="0">
                <a:latin typeface="Segoe UI Semibold" pitchFamily="34" charset="0"/>
              </a:rPr>
              <a:t>	4,  </a:t>
            </a:r>
            <a:r>
              <a:rPr lang="en-GB" sz="2000" dirty="0">
                <a:latin typeface="Segoe UI Semibold" pitchFamily="34" charset="0"/>
              </a:rPr>
              <a:t>3</a:t>
            </a:r>
            <a:r>
              <a:rPr lang="en-GB" sz="2000" dirty="0" smtClean="0">
                <a:latin typeface="Segoe UI Semibold" pitchFamily="34" charset="0"/>
              </a:rPr>
              <a:t>,  </a:t>
            </a:r>
            <a:r>
              <a:rPr lang="en-GB" sz="2000" dirty="0">
                <a:latin typeface="Segoe UI Semibold" pitchFamily="34" charset="0"/>
              </a:rPr>
              <a:t>2</a:t>
            </a:r>
            <a:r>
              <a:rPr lang="en-GB" sz="2000" dirty="0" smtClean="0">
                <a:latin typeface="Segoe UI Semibold" pitchFamily="34" charset="0"/>
              </a:rPr>
              <a:t>,  </a:t>
            </a:r>
            <a:r>
              <a:rPr lang="en-GB" sz="2000" dirty="0">
                <a:latin typeface="Segoe UI Semibold" pitchFamily="34" charset="0"/>
              </a:rPr>
              <a:t>1</a:t>
            </a:r>
            <a:r>
              <a:rPr lang="en-GB" sz="2000" dirty="0" smtClean="0">
                <a:latin typeface="Segoe UI Semibold" pitchFamily="34" charset="0"/>
              </a:rPr>
              <a:t>,  0</a:t>
            </a:r>
          </a:p>
          <a:p>
            <a:pPr lvl="1">
              <a:lnSpc>
                <a:spcPct val="110000"/>
              </a:lnSpc>
              <a:tabLst>
                <a:tab pos="720725" algn="l"/>
              </a:tabLst>
            </a:pPr>
            <a:r>
              <a:rPr lang="en-GB" sz="2000" dirty="0" smtClean="0">
                <a:solidFill>
                  <a:srgbClr val="FF0000"/>
                </a:solidFill>
                <a:latin typeface="Segoe UI Semibold" pitchFamily="34" charset="0"/>
              </a:rPr>
              <a:t>	</a:t>
            </a:r>
            <a:r>
              <a:rPr lang="en-GB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GB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GB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count = 4; count </a:t>
            </a:r>
            <a:r>
              <a:rPr lang="en-GB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&gt;= 0; count--);</a:t>
            </a:r>
            <a:endParaRPr lang="en-GB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lnSpc>
                <a:spcPct val="110000"/>
              </a:lnSpc>
              <a:tabLst>
                <a:tab pos="720725" algn="l"/>
              </a:tabLst>
            </a:pPr>
            <a:endParaRPr lang="en-GB" sz="2000" dirty="0">
              <a:latin typeface="Segoe UI Semibold" pitchFamily="34" charset="0"/>
            </a:endParaRPr>
          </a:p>
          <a:p>
            <a:pPr lvl="0">
              <a:lnSpc>
                <a:spcPct val="110000"/>
              </a:lnSpc>
              <a:tabLst>
                <a:tab pos="360363" algn="l"/>
                <a:tab pos="720725" algn="l"/>
              </a:tabLst>
            </a:pPr>
            <a:r>
              <a:rPr lang="en-GB" sz="2000" dirty="0">
                <a:latin typeface="Segoe UI Semibold" pitchFamily="34" charset="0"/>
              </a:rPr>
              <a:t> </a:t>
            </a:r>
            <a:r>
              <a:rPr lang="en-GB" sz="2000" dirty="0" smtClean="0">
                <a:latin typeface="Segoe UI Semibold" pitchFamily="34" charset="0"/>
              </a:rPr>
              <a:t>	0</a:t>
            </a:r>
            <a:r>
              <a:rPr lang="en-GB" sz="2000" dirty="0">
                <a:latin typeface="Segoe UI Semibold" pitchFamily="34" charset="0"/>
              </a:rPr>
              <a:t>, </a:t>
            </a:r>
            <a:r>
              <a:rPr lang="en-GB" sz="2000" dirty="0" smtClean="0">
                <a:latin typeface="Segoe UI Semibold" pitchFamily="34" charset="0"/>
              </a:rPr>
              <a:t> 2</a:t>
            </a:r>
            <a:r>
              <a:rPr lang="en-GB" sz="2000" dirty="0">
                <a:latin typeface="Segoe UI Semibold" pitchFamily="34" charset="0"/>
              </a:rPr>
              <a:t>, </a:t>
            </a:r>
            <a:r>
              <a:rPr lang="en-GB" sz="2000" dirty="0" smtClean="0">
                <a:latin typeface="Segoe UI Semibold" pitchFamily="34" charset="0"/>
              </a:rPr>
              <a:t> 4</a:t>
            </a:r>
            <a:r>
              <a:rPr lang="en-GB" sz="2000" dirty="0">
                <a:latin typeface="Segoe UI Semibold" pitchFamily="34" charset="0"/>
              </a:rPr>
              <a:t>, </a:t>
            </a:r>
            <a:r>
              <a:rPr lang="en-GB" sz="2000" dirty="0" smtClean="0">
                <a:latin typeface="Segoe UI Semibold" pitchFamily="34" charset="0"/>
              </a:rPr>
              <a:t> 6,  8</a:t>
            </a:r>
          </a:p>
          <a:p>
            <a:pPr>
              <a:lnSpc>
                <a:spcPct val="110000"/>
              </a:lnSpc>
              <a:tabLst>
                <a:tab pos="360363" algn="l"/>
                <a:tab pos="720725" algn="l"/>
              </a:tabLst>
            </a:pPr>
            <a:r>
              <a:rPr lang="en-GB" sz="2000" dirty="0">
                <a:latin typeface="Segoe UI Semibold" pitchFamily="34" charset="0"/>
              </a:rPr>
              <a:t>	</a:t>
            </a:r>
            <a:r>
              <a:rPr lang="en-GB" sz="2000" dirty="0" smtClean="0">
                <a:latin typeface="Segoe UI Semibold" pitchFamily="34" charset="0"/>
              </a:rPr>
              <a:t>	</a:t>
            </a:r>
            <a:r>
              <a:rPr lang="en-GB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en-GB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GB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count = </a:t>
            </a:r>
            <a:r>
              <a:rPr lang="en-GB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0; </a:t>
            </a:r>
            <a:r>
              <a:rPr lang="en-GB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 </a:t>
            </a:r>
            <a:r>
              <a:rPr lang="en-GB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&lt;= 8; </a:t>
            </a:r>
            <a:r>
              <a:rPr lang="en-GB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</a:t>
            </a:r>
            <a:r>
              <a:rPr lang="en-GB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+=2);</a:t>
            </a:r>
            <a:endParaRPr lang="en-GB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>
              <a:lnSpc>
                <a:spcPct val="110000"/>
              </a:lnSpc>
              <a:tabLst>
                <a:tab pos="360363" algn="l"/>
                <a:tab pos="720725" algn="l"/>
              </a:tabLst>
            </a:pPr>
            <a:endParaRPr lang="en-GB" sz="2000" dirty="0">
              <a:latin typeface="Segoe UI Semibold" pitchFamily="34" charset="0"/>
            </a:endParaRPr>
          </a:p>
          <a:p>
            <a:pPr lvl="0">
              <a:lnSpc>
                <a:spcPct val="110000"/>
              </a:lnSpc>
              <a:tabLst>
                <a:tab pos="360363" algn="l"/>
                <a:tab pos="720725" algn="l"/>
              </a:tabLst>
            </a:pPr>
            <a:r>
              <a:rPr lang="en-GB" sz="2000" dirty="0">
                <a:latin typeface="Segoe UI Semibold" pitchFamily="34" charset="0"/>
              </a:rPr>
              <a:t> </a:t>
            </a:r>
            <a:r>
              <a:rPr lang="en-GB" sz="2000" dirty="0" smtClean="0">
                <a:latin typeface="Segoe UI Semibold" pitchFamily="34" charset="0"/>
              </a:rPr>
              <a:t>	5</a:t>
            </a:r>
            <a:r>
              <a:rPr lang="en-GB" sz="2000" dirty="0">
                <a:latin typeface="Segoe UI Semibold" pitchFamily="34" charset="0"/>
              </a:rPr>
              <a:t>, </a:t>
            </a:r>
            <a:r>
              <a:rPr lang="en-GB" sz="2000" dirty="0" smtClean="0">
                <a:latin typeface="Segoe UI Semibold" pitchFamily="34" charset="0"/>
              </a:rPr>
              <a:t> 10</a:t>
            </a:r>
            <a:r>
              <a:rPr lang="en-GB" sz="2000" dirty="0">
                <a:latin typeface="Segoe UI Semibold" pitchFamily="34" charset="0"/>
              </a:rPr>
              <a:t>, </a:t>
            </a:r>
            <a:r>
              <a:rPr lang="en-GB" sz="2000" dirty="0" smtClean="0">
                <a:latin typeface="Segoe UI Semibold" pitchFamily="34" charset="0"/>
              </a:rPr>
              <a:t> 15</a:t>
            </a:r>
            <a:r>
              <a:rPr lang="en-GB" sz="2000" dirty="0">
                <a:latin typeface="Segoe UI Semibold" pitchFamily="34" charset="0"/>
              </a:rPr>
              <a:t>, </a:t>
            </a:r>
            <a:r>
              <a:rPr lang="en-GB" sz="2000" dirty="0" smtClean="0">
                <a:latin typeface="Segoe UI Semibold" pitchFamily="34" charset="0"/>
              </a:rPr>
              <a:t> 20</a:t>
            </a:r>
            <a:r>
              <a:rPr lang="en-GB" sz="2000" dirty="0">
                <a:latin typeface="Segoe UI Semibold" pitchFamily="34" charset="0"/>
              </a:rPr>
              <a:t>, </a:t>
            </a:r>
            <a:r>
              <a:rPr lang="en-GB" sz="2000" dirty="0" smtClean="0">
                <a:latin typeface="Segoe UI Semibold" pitchFamily="34" charset="0"/>
              </a:rPr>
              <a:t> 25</a:t>
            </a:r>
          </a:p>
          <a:p>
            <a:pPr>
              <a:lnSpc>
                <a:spcPct val="110000"/>
              </a:lnSpc>
              <a:tabLst>
                <a:tab pos="360363" algn="l"/>
                <a:tab pos="720725" algn="l"/>
              </a:tabLst>
            </a:pPr>
            <a:r>
              <a:rPr lang="en-GB" sz="2000" dirty="0">
                <a:latin typeface="Segoe UI Semibold" pitchFamily="34" charset="0"/>
              </a:rPr>
              <a:t>	</a:t>
            </a:r>
            <a:r>
              <a:rPr lang="en-GB" sz="2000" dirty="0" smtClean="0">
                <a:latin typeface="Segoe UI Semibold" pitchFamily="34" charset="0"/>
              </a:rPr>
              <a:t>	</a:t>
            </a:r>
            <a:r>
              <a:rPr lang="en-GB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en-GB" sz="20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GB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count = 5; count &lt;= 25; count+=5);</a:t>
            </a:r>
            <a:endParaRPr lang="en-GB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939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848942"/>
          </a:xfrm>
        </p:spPr>
        <p:txBody>
          <a:bodyPr>
            <a:normAutofit/>
          </a:bodyPr>
          <a:lstStyle/>
          <a:p>
            <a:r>
              <a:rPr lang="en-GB" sz="3600" dirty="0" smtClean="0"/>
              <a:t>for loop </a:t>
            </a:r>
            <a:r>
              <a:rPr lang="en-GB" sz="2400" dirty="0" smtClean="0"/>
              <a:t>(AddNumbers1.java)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700808"/>
            <a:ext cx="8507288" cy="5040560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GB" sz="2000" b="1" dirty="0" smtClean="0"/>
              <a:t>Read in </a:t>
            </a:r>
            <a:r>
              <a:rPr lang="en-GB" sz="2000" b="1" dirty="0" smtClean="0">
                <a:solidFill>
                  <a:srgbClr val="FF0000"/>
                </a:solidFill>
              </a:rPr>
              <a:t>3</a:t>
            </a:r>
            <a:r>
              <a:rPr lang="en-GB" sz="2000" b="1" dirty="0" smtClean="0"/>
              <a:t> </a:t>
            </a:r>
            <a:r>
              <a:rPr lang="en-GB" sz="2000" b="1" dirty="0" smtClean="0"/>
              <a:t>integer values and </a:t>
            </a:r>
            <a:r>
              <a:rPr lang="en-GB" sz="2000" b="1" dirty="0" smtClean="0"/>
              <a:t>print out their total </a:t>
            </a:r>
          </a:p>
          <a:p>
            <a:pPr marL="0" indent="0">
              <a:spcBef>
                <a:spcPts val="600"/>
              </a:spcBef>
              <a:buNone/>
              <a:tabLst>
                <a:tab pos="712788" algn="l"/>
                <a:tab pos="1795463" algn="l"/>
                <a:tab pos="2868613" algn="l"/>
                <a:tab pos="3943350" algn="l"/>
                <a:tab pos="5024438" algn="l"/>
              </a:tabLst>
            </a:pPr>
            <a:endParaRPr lang="en-GB" sz="2000" b="1" dirty="0" smtClean="0"/>
          </a:p>
          <a:p>
            <a:pPr marL="0" indent="0">
              <a:spcBef>
                <a:spcPts val="600"/>
              </a:spcBef>
              <a:buNone/>
              <a:tabLst>
                <a:tab pos="712788" algn="l"/>
                <a:tab pos="1795463" algn="l"/>
                <a:tab pos="2868613" algn="l"/>
                <a:tab pos="3943350" algn="l"/>
                <a:tab pos="5024438" algn="l"/>
              </a:tabLst>
            </a:pPr>
            <a:r>
              <a:rPr lang="en-GB" sz="2000" b="1" dirty="0" smtClean="0"/>
              <a:t>E.g. 	Read in (</a:t>
            </a:r>
            <a:r>
              <a:rPr lang="en-GB" sz="2000" b="1" dirty="0" smtClean="0"/>
              <a:t>say)	25</a:t>
            </a:r>
            <a:r>
              <a:rPr lang="en-GB" sz="2000" b="1" dirty="0" smtClean="0"/>
              <a:t>	18	30</a:t>
            </a:r>
          </a:p>
          <a:p>
            <a:pPr marL="0" indent="0">
              <a:spcBef>
                <a:spcPts val="600"/>
              </a:spcBef>
              <a:buNone/>
              <a:tabLst>
                <a:tab pos="712788" algn="l"/>
                <a:tab pos="1795463" algn="l"/>
                <a:tab pos="2868613" algn="l"/>
                <a:tab pos="3943350" algn="l"/>
                <a:tab pos="5024438" algn="l"/>
              </a:tabLst>
            </a:pPr>
            <a:r>
              <a:rPr lang="en-GB" sz="2000" b="1" dirty="0" smtClean="0"/>
              <a:t>	</a:t>
            </a:r>
            <a:endParaRPr lang="en-GB" sz="2000" b="1" dirty="0" smtClean="0"/>
          </a:p>
          <a:p>
            <a:pPr marL="0" indent="0">
              <a:spcBef>
                <a:spcPts val="600"/>
              </a:spcBef>
              <a:buNone/>
              <a:tabLst>
                <a:tab pos="712788" algn="l"/>
                <a:tab pos="1795463" algn="l"/>
                <a:tab pos="2868613" algn="l"/>
                <a:tab pos="3943350" algn="l"/>
                <a:tab pos="5024438" algn="l"/>
              </a:tabLst>
            </a:pPr>
            <a:r>
              <a:rPr lang="en-GB" sz="2000" b="1" dirty="0"/>
              <a:t>	</a:t>
            </a:r>
            <a:r>
              <a:rPr lang="en-GB" sz="2000" b="1" dirty="0" smtClean="0"/>
              <a:t>Output		The </a:t>
            </a:r>
            <a:r>
              <a:rPr lang="en-GB" sz="2000" b="1" dirty="0" smtClean="0"/>
              <a:t>total of the numbers is 73</a:t>
            </a:r>
          </a:p>
          <a:p>
            <a:pPr marL="0" indent="0">
              <a:spcBef>
                <a:spcPts val="600"/>
              </a:spcBef>
              <a:buNone/>
              <a:tabLst>
                <a:tab pos="1795463" algn="l"/>
                <a:tab pos="2868613" algn="l"/>
                <a:tab pos="3943350" algn="l"/>
                <a:tab pos="5024438" algn="l"/>
              </a:tabLst>
            </a:pPr>
            <a:endParaRPr lang="en-GB" sz="2000" b="1" dirty="0"/>
          </a:p>
          <a:p>
            <a:pPr marL="0" indent="0">
              <a:spcBef>
                <a:spcPts val="600"/>
              </a:spcBef>
              <a:buNone/>
              <a:tabLst>
                <a:tab pos="1795463" algn="l"/>
                <a:tab pos="2868613" algn="l"/>
                <a:tab pos="3943350" algn="l"/>
                <a:tab pos="5024438" algn="l"/>
              </a:tabLst>
            </a:pPr>
            <a:endParaRPr lang="en-GB" sz="2000" b="1" dirty="0" smtClean="0"/>
          </a:p>
          <a:p>
            <a:pPr lvl="1">
              <a:spcBef>
                <a:spcPts val="600"/>
              </a:spcBef>
            </a:pPr>
            <a:r>
              <a:rPr lang="en-GB" sz="2000" b="1" dirty="0" smtClean="0"/>
              <a:t>Initialise a variable to hold the </a:t>
            </a:r>
            <a:r>
              <a:rPr lang="en-GB" sz="2000" b="1" dirty="0" smtClean="0">
                <a:solidFill>
                  <a:srgbClr val="FF0000"/>
                </a:solidFill>
              </a:rPr>
              <a:t>running total </a:t>
            </a:r>
            <a:r>
              <a:rPr lang="en-GB" sz="2000" b="1" dirty="0" smtClean="0"/>
              <a:t>to </a:t>
            </a:r>
            <a:r>
              <a:rPr lang="en-GB" sz="2000" b="1" dirty="0" smtClean="0">
                <a:solidFill>
                  <a:srgbClr val="FF0000"/>
                </a:solidFill>
              </a:rPr>
              <a:t>0</a:t>
            </a:r>
          </a:p>
          <a:p>
            <a:pPr lvl="1">
              <a:spcBef>
                <a:spcPts val="600"/>
              </a:spcBef>
            </a:pPr>
            <a:endParaRPr lang="en-GB" sz="2000" b="1" dirty="0" smtClean="0"/>
          </a:p>
          <a:p>
            <a:pPr lvl="1">
              <a:spcBef>
                <a:spcPts val="600"/>
              </a:spcBef>
            </a:pPr>
            <a:r>
              <a:rPr lang="en-GB" sz="2000" b="1" dirty="0" smtClean="0"/>
              <a:t>Read in each number in turn (use a prompt/read)</a:t>
            </a:r>
          </a:p>
          <a:p>
            <a:pPr lvl="1">
              <a:spcBef>
                <a:spcPts val="600"/>
              </a:spcBef>
            </a:pPr>
            <a:r>
              <a:rPr lang="en-GB" sz="2000" b="1" dirty="0" smtClean="0"/>
              <a:t>Add the number to a running total</a:t>
            </a:r>
          </a:p>
          <a:p>
            <a:pPr lvl="1">
              <a:spcBef>
                <a:spcPts val="600"/>
              </a:spcBef>
            </a:pPr>
            <a:endParaRPr lang="en-GB" sz="2000" b="1" dirty="0" smtClean="0"/>
          </a:p>
          <a:p>
            <a:pPr lvl="1">
              <a:spcBef>
                <a:spcPts val="600"/>
              </a:spcBef>
            </a:pPr>
            <a:r>
              <a:rPr lang="en-GB" sz="2000" b="1" dirty="0" smtClean="0"/>
              <a:t>Output the running </a:t>
            </a:r>
            <a:r>
              <a:rPr lang="en-GB" sz="2000" b="1" dirty="0" smtClean="0"/>
              <a:t>total</a:t>
            </a:r>
            <a:endParaRPr lang="en-GB" sz="20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298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700808"/>
            <a:ext cx="8507288" cy="4306483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sz="2400" b="1" dirty="0" smtClean="0">
                <a:latin typeface="Segoe UI Semibold" pitchFamily="34" charset="0"/>
              </a:rPr>
              <a:t>Read in 3 numbers and print out their total 	</a:t>
            </a:r>
          </a:p>
          <a:p>
            <a:pPr marL="365760" lvl="1" indent="0">
              <a:spcBef>
                <a:spcPts val="0"/>
              </a:spcBef>
              <a:buNone/>
              <a:tabLst>
                <a:tab pos="720725" algn="l"/>
                <a:tab pos="1081088" algn="l"/>
              </a:tabLst>
            </a:pPr>
            <a:endParaRPr lang="en-GB" sz="2400" b="1" dirty="0" smtClean="0">
              <a:latin typeface="Segoe UI Semibold" pitchFamily="34" charset="0"/>
            </a:endParaRPr>
          </a:p>
          <a:p>
            <a:pPr marL="365760" lvl="1" indent="0">
              <a:spcBef>
                <a:spcPts val="0"/>
              </a:spcBef>
              <a:buNone/>
              <a:tabLst>
                <a:tab pos="720725" algn="l"/>
                <a:tab pos="1081088" algn="l"/>
              </a:tabLst>
            </a:pPr>
            <a:endParaRPr lang="en-GB" sz="2400" b="1" dirty="0" smtClean="0">
              <a:latin typeface="Segoe UI Semibold" pitchFamily="34" charset="0"/>
            </a:endParaRPr>
          </a:p>
          <a:p>
            <a:pPr marL="0" lvl="1" indent="0">
              <a:spcBef>
                <a:spcPts val="600"/>
              </a:spcBef>
              <a:buNone/>
              <a:tabLst>
                <a:tab pos="358775" algn="l"/>
                <a:tab pos="895350" algn="l"/>
                <a:tab pos="1255713" algn="l"/>
                <a:tab pos="3943350" algn="l"/>
              </a:tabLst>
            </a:pPr>
            <a:r>
              <a:rPr lang="en-GB" sz="1800" b="1" dirty="0" smtClean="0"/>
              <a:t>REPEAT 3 times { 	final </a:t>
            </a:r>
            <a:r>
              <a:rPr lang="en-GB" sz="1800" b="1" dirty="0" err="1" smtClean="0"/>
              <a:t>int</a:t>
            </a:r>
            <a:r>
              <a:rPr lang="en-GB" sz="1800" b="1" dirty="0" smtClean="0"/>
              <a:t> HOWMANY = 3</a:t>
            </a:r>
          </a:p>
          <a:p>
            <a:pPr marL="0" lvl="1" indent="0">
              <a:spcBef>
                <a:spcPts val="600"/>
              </a:spcBef>
              <a:buNone/>
              <a:tabLst>
                <a:tab pos="358775" algn="l"/>
                <a:tab pos="895350" algn="l"/>
                <a:tab pos="1255713" algn="l"/>
                <a:tab pos="3943350" algn="l"/>
              </a:tabLst>
            </a:pPr>
            <a:r>
              <a:rPr lang="en-GB" sz="1800" b="1" dirty="0"/>
              <a:t>	</a:t>
            </a:r>
            <a:r>
              <a:rPr lang="en-GB" sz="1800" b="1" dirty="0" smtClean="0"/>
              <a:t>			</a:t>
            </a:r>
            <a:r>
              <a:rPr lang="en-GB" sz="1800" b="1" dirty="0" err="1" smtClean="0"/>
              <a:t>int</a:t>
            </a:r>
            <a:r>
              <a:rPr lang="en-GB" sz="1800" b="1" dirty="0" smtClean="0"/>
              <a:t> count=0; count&lt;HOWMANY; count++</a:t>
            </a:r>
          </a:p>
          <a:p>
            <a:pPr marL="0" lvl="1" indent="0">
              <a:spcBef>
                <a:spcPts val="600"/>
              </a:spcBef>
              <a:buNone/>
              <a:tabLst>
                <a:tab pos="358775" algn="l"/>
                <a:tab pos="895350" algn="l"/>
                <a:tab pos="1255713" algn="l"/>
                <a:tab pos="3943350" algn="l"/>
              </a:tabLst>
            </a:pPr>
            <a:r>
              <a:rPr lang="en-GB" sz="1800" b="1" dirty="0"/>
              <a:t>	</a:t>
            </a:r>
            <a:r>
              <a:rPr lang="en-GB" sz="1800" b="1" dirty="0" smtClean="0"/>
              <a:t>Prompt for a number</a:t>
            </a:r>
          </a:p>
          <a:p>
            <a:pPr marL="0" lvl="1" indent="0">
              <a:spcBef>
                <a:spcPts val="600"/>
              </a:spcBef>
              <a:buNone/>
              <a:tabLst>
                <a:tab pos="358775" algn="l"/>
                <a:tab pos="895350" algn="l"/>
                <a:tab pos="1255713" algn="l"/>
                <a:tab pos="3943350" algn="l"/>
              </a:tabLst>
            </a:pPr>
            <a:r>
              <a:rPr lang="en-GB" sz="1800" b="1" dirty="0"/>
              <a:t>	</a:t>
            </a:r>
            <a:r>
              <a:rPr lang="en-GB" sz="1800" b="1" dirty="0" smtClean="0"/>
              <a:t>Read in a number 	</a:t>
            </a:r>
            <a:r>
              <a:rPr lang="en-GB" sz="1800" b="1" dirty="0" err="1" smtClean="0"/>
              <a:t>int</a:t>
            </a:r>
            <a:r>
              <a:rPr lang="en-GB" sz="1800" b="1" dirty="0" smtClean="0"/>
              <a:t> number</a:t>
            </a:r>
          </a:p>
          <a:p>
            <a:pPr marL="0" lvl="1" indent="0">
              <a:spcBef>
                <a:spcPts val="600"/>
              </a:spcBef>
              <a:buNone/>
              <a:tabLst>
                <a:tab pos="358775" algn="l"/>
                <a:tab pos="895350" algn="l"/>
                <a:tab pos="1255713" algn="l"/>
                <a:tab pos="3943350" algn="l"/>
              </a:tabLst>
            </a:pPr>
            <a:r>
              <a:rPr lang="en-GB" sz="1800" b="1" dirty="0"/>
              <a:t>	</a:t>
            </a:r>
            <a:r>
              <a:rPr lang="en-GB" sz="1800" b="1" dirty="0" smtClean="0"/>
              <a:t>Add the number to total	</a:t>
            </a:r>
            <a:r>
              <a:rPr lang="en-GB" sz="1800" b="1" dirty="0" err="1" smtClean="0"/>
              <a:t>int</a:t>
            </a:r>
            <a:r>
              <a:rPr lang="en-GB" sz="1800" b="1" dirty="0" smtClean="0"/>
              <a:t> total = 0</a:t>
            </a:r>
          </a:p>
          <a:p>
            <a:pPr marL="0" lvl="1" indent="0">
              <a:spcBef>
                <a:spcPts val="600"/>
              </a:spcBef>
              <a:buNone/>
              <a:tabLst>
                <a:tab pos="358775" algn="l"/>
                <a:tab pos="895350" algn="l"/>
                <a:tab pos="1255713" algn="l"/>
                <a:tab pos="3943350" algn="l"/>
              </a:tabLst>
            </a:pPr>
            <a:r>
              <a:rPr lang="en-GB" sz="1800" b="1" dirty="0" smtClean="0"/>
              <a:t>}</a:t>
            </a:r>
          </a:p>
          <a:p>
            <a:pPr marL="0" lvl="1" indent="0">
              <a:spcBef>
                <a:spcPts val="600"/>
              </a:spcBef>
              <a:buNone/>
              <a:tabLst>
                <a:tab pos="358775" algn="l"/>
                <a:tab pos="895350" algn="l"/>
                <a:tab pos="1255713" algn="l"/>
                <a:tab pos="3943350" algn="l"/>
              </a:tabLst>
            </a:pPr>
            <a:endParaRPr lang="en-GB" sz="1800" b="1" dirty="0" smtClean="0"/>
          </a:p>
          <a:p>
            <a:pPr marL="0" lvl="1" indent="0">
              <a:spcBef>
                <a:spcPts val="600"/>
              </a:spcBef>
              <a:buNone/>
              <a:tabLst>
                <a:tab pos="358775" algn="l"/>
                <a:tab pos="895350" algn="l"/>
                <a:tab pos="1255713" algn="l"/>
                <a:tab pos="3943350" algn="l"/>
              </a:tabLst>
            </a:pPr>
            <a:r>
              <a:rPr lang="en-GB" sz="1800" b="1" dirty="0" smtClean="0"/>
              <a:t>Output the total of the numbers</a:t>
            </a:r>
            <a:r>
              <a:rPr lang="en-GB" sz="2000" b="1" dirty="0" smtClean="0">
                <a:latin typeface="Segoe UI Semibold" pitchFamily="34" charset="0"/>
              </a:rPr>
              <a:t>	</a:t>
            </a:r>
            <a:endParaRPr lang="en-GB" sz="2000" b="1" dirty="0">
              <a:latin typeface="Segoe UI Semibold" pitchFamily="34" charset="0"/>
            </a:endParaRPr>
          </a:p>
          <a:p>
            <a:pPr marL="109728" indent="0">
              <a:lnSpc>
                <a:spcPct val="150000"/>
              </a:lnSpc>
              <a:buNone/>
              <a:tabLst>
                <a:tab pos="720725" algn="l"/>
              </a:tabLst>
            </a:pPr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476672"/>
            <a:ext cx="8229600" cy="848942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500" b="0" kern="1200">
                <a:ln>
                  <a:noFill/>
                </a:ln>
                <a:solidFill>
                  <a:schemeClr val="tx2"/>
                </a:solidFill>
                <a:effectLst/>
                <a:latin typeface="Segoe UI Semibold" panose="020B0702040204020203" pitchFamily="34" charset="0"/>
                <a:ea typeface="+mj-ea"/>
                <a:cs typeface="+mj-cs"/>
              </a:defRPr>
            </a:lvl1pPr>
          </a:lstStyle>
          <a:p>
            <a:r>
              <a:rPr lang="en-GB" sz="3600" dirty="0"/>
              <a:t>for loop </a:t>
            </a:r>
            <a:r>
              <a:rPr lang="en-GB" sz="2000" dirty="0"/>
              <a:t>(AddNumbers1.java)</a:t>
            </a:r>
          </a:p>
        </p:txBody>
      </p:sp>
    </p:spTree>
    <p:extLst>
      <p:ext uri="{BB962C8B-B14F-4D97-AF65-F5344CB8AC3E}">
        <p14:creationId xmlns:p14="http://schemas.microsoft.com/office/powerpoint/2010/main" val="2488333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79512" y="1556792"/>
            <a:ext cx="8856984" cy="5112568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b="1" dirty="0" smtClean="0">
                <a:latin typeface="Segoe UI Semibold" pitchFamily="34" charset="0"/>
              </a:rPr>
              <a:t>Read in 3 numbers and print out their total </a:t>
            </a:r>
          </a:p>
          <a:p>
            <a:pPr marL="365760" lvl="1" indent="0">
              <a:spcBef>
                <a:spcPts val="0"/>
              </a:spcBef>
              <a:buNone/>
              <a:tabLst>
                <a:tab pos="720725" algn="l"/>
                <a:tab pos="1081088" algn="l"/>
              </a:tabLst>
            </a:pPr>
            <a:r>
              <a:rPr lang="en-GB" sz="2400" b="1" dirty="0" smtClean="0">
                <a:latin typeface="Segoe UI Semibold" pitchFamily="34" charset="0"/>
              </a:rPr>
              <a:t>	</a:t>
            </a:r>
          </a:p>
          <a:p>
            <a:pPr marL="365760" lvl="1" indent="0">
              <a:spcBef>
                <a:spcPts val="0"/>
              </a:spcBef>
              <a:buNone/>
              <a:tabLst>
                <a:tab pos="720725" algn="l"/>
                <a:tab pos="1081088" algn="l"/>
              </a:tabLst>
            </a:pPr>
            <a:endParaRPr lang="en-GB" sz="2400" b="1" dirty="0" smtClean="0">
              <a:latin typeface="Segoe UI Semibold" pitchFamily="34" charset="0"/>
            </a:endParaRPr>
          </a:p>
          <a:p>
            <a:pPr marL="0" lvl="1" indent="0">
              <a:lnSpc>
                <a:spcPct val="110000"/>
              </a:lnSpc>
              <a:spcBef>
                <a:spcPts val="600"/>
              </a:spcBef>
              <a:buNone/>
              <a:tabLst>
                <a:tab pos="720725" algn="l"/>
                <a:tab pos="1081088" algn="l"/>
              </a:tabLst>
            </a:pPr>
            <a:r>
              <a:rPr lang="en-GB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15	</a:t>
            </a:r>
            <a:r>
              <a:rPr lang="en-GB" sz="19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final </a:t>
            </a:r>
            <a:r>
              <a:rPr lang="en-GB" sz="19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GB" sz="19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HOWMANY= 3;</a:t>
            </a:r>
            <a:r>
              <a:rPr lang="en-GB" sz="19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en-GB" sz="19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lnSpc>
                <a:spcPct val="110000"/>
              </a:lnSpc>
              <a:spcBef>
                <a:spcPts val="600"/>
              </a:spcBef>
              <a:buNone/>
              <a:tabLst>
                <a:tab pos="720725" algn="l"/>
                <a:tab pos="1081088" algn="l"/>
              </a:tabLst>
            </a:pPr>
            <a:r>
              <a:rPr lang="en-GB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16	</a:t>
            </a:r>
            <a:r>
              <a:rPr lang="en-GB" sz="19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GB" sz="19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number, total = 0;</a:t>
            </a:r>
          </a:p>
          <a:p>
            <a:pPr marL="0" lvl="1" indent="0">
              <a:lnSpc>
                <a:spcPct val="110000"/>
              </a:lnSpc>
              <a:spcBef>
                <a:spcPts val="600"/>
              </a:spcBef>
              <a:buNone/>
              <a:tabLst>
                <a:tab pos="720725" algn="l"/>
                <a:tab pos="1081088" algn="l"/>
              </a:tabLst>
            </a:pPr>
            <a:r>
              <a:rPr lang="en-GB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17</a:t>
            </a:r>
          </a:p>
          <a:p>
            <a:pPr marL="0" lvl="1" indent="0">
              <a:lnSpc>
                <a:spcPct val="110000"/>
              </a:lnSpc>
              <a:spcBef>
                <a:spcPts val="600"/>
              </a:spcBef>
              <a:buNone/>
              <a:tabLst>
                <a:tab pos="720725" algn="l"/>
                <a:tab pos="1081088" algn="l"/>
              </a:tabLst>
            </a:pPr>
            <a:r>
              <a:rPr lang="en-GB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18	</a:t>
            </a:r>
            <a:r>
              <a:rPr lang="en-GB" sz="19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en-GB" sz="19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GB" sz="19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count = 0; count &lt; </a:t>
            </a:r>
            <a:r>
              <a:rPr lang="en-GB" sz="19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HOWMANY</a:t>
            </a:r>
            <a:r>
              <a:rPr lang="en-GB" sz="19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count++) {</a:t>
            </a:r>
            <a:r>
              <a:rPr lang="en-GB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GB" sz="19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lnSpc>
                <a:spcPct val="110000"/>
              </a:lnSpc>
              <a:spcBef>
                <a:spcPts val="600"/>
              </a:spcBef>
              <a:buNone/>
              <a:tabLst>
                <a:tab pos="720725" algn="l"/>
                <a:tab pos="1081088" algn="l"/>
              </a:tabLst>
            </a:pPr>
            <a:r>
              <a:rPr lang="en-GB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19	</a:t>
            </a:r>
            <a:r>
              <a:rPr lang="en-GB" sz="1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sz="19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GB" sz="19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(“Please, enter </a:t>
            </a:r>
            <a:r>
              <a:rPr lang="en-GB" sz="19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</a:t>
            </a:r>
            <a:r>
              <a:rPr lang="en-GB" sz="19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number: </a:t>
            </a:r>
            <a:r>
              <a:rPr lang="en-GB" sz="19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pPr marL="0" lvl="1" indent="0">
              <a:lnSpc>
                <a:spcPct val="110000"/>
              </a:lnSpc>
              <a:spcBef>
                <a:spcPts val="600"/>
              </a:spcBef>
              <a:buNone/>
              <a:tabLst>
                <a:tab pos="720725" algn="l"/>
                <a:tab pos="1081088" algn="l"/>
              </a:tabLst>
            </a:pPr>
            <a:r>
              <a:rPr lang="en-GB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20	   </a:t>
            </a:r>
            <a:r>
              <a:rPr lang="en-GB" sz="19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 = </a:t>
            </a:r>
            <a:r>
              <a:rPr lang="en-GB" sz="19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keyboard.nextInt</a:t>
            </a:r>
            <a:r>
              <a:rPr lang="en-GB" sz="19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lvl="1" indent="0">
              <a:lnSpc>
                <a:spcPct val="110000"/>
              </a:lnSpc>
              <a:spcBef>
                <a:spcPts val="600"/>
              </a:spcBef>
              <a:buNone/>
              <a:tabLst>
                <a:tab pos="720725" algn="l"/>
                <a:tab pos="1081088" algn="l"/>
              </a:tabLst>
            </a:pPr>
            <a:r>
              <a:rPr lang="en-GB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21	   </a:t>
            </a:r>
            <a:r>
              <a:rPr lang="en-GB" sz="19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total = total + number;</a:t>
            </a:r>
          </a:p>
          <a:p>
            <a:pPr marL="0" lvl="1" indent="0">
              <a:lnSpc>
                <a:spcPct val="110000"/>
              </a:lnSpc>
              <a:spcBef>
                <a:spcPts val="600"/>
              </a:spcBef>
              <a:buNone/>
              <a:tabLst>
                <a:tab pos="720725" algn="l"/>
                <a:tab pos="1081088" algn="l"/>
              </a:tabLst>
            </a:pPr>
            <a:r>
              <a:rPr lang="en-GB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22</a:t>
            </a:r>
            <a:r>
              <a:rPr lang="en-GB" sz="19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  <a:r>
              <a:rPr lang="en-GB" sz="19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//for</a:t>
            </a:r>
          </a:p>
          <a:p>
            <a:pPr marL="0" lvl="1" indent="0">
              <a:lnSpc>
                <a:spcPct val="110000"/>
              </a:lnSpc>
              <a:spcBef>
                <a:spcPts val="600"/>
              </a:spcBef>
              <a:buNone/>
              <a:tabLst>
                <a:tab pos="720725" algn="l"/>
                <a:tab pos="1081088" algn="l"/>
              </a:tabLst>
            </a:pPr>
            <a:r>
              <a:rPr lang="en-GB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23</a:t>
            </a:r>
          </a:p>
          <a:p>
            <a:pPr marL="0" lvl="1" indent="0">
              <a:lnSpc>
                <a:spcPct val="110000"/>
              </a:lnSpc>
              <a:spcBef>
                <a:spcPts val="600"/>
              </a:spcBef>
              <a:buNone/>
              <a:tabLst>
                <a:tab pos="720725" algn="l"/>
                <a:tab pos="1081088" algn="l"/>
              </a:tabLst>
            </a:pPr>
            <a:r>
              <a:rPr lang="en-GB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24	</a:t>
            </a:r>
            <a:r>
              <a:rPr lang="en-GB" sz="19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GB" sz="19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19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GB" sz="19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lang="en-GB" sz="19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nThe</a:t>
            </a:r>
            <a:r>
              <a:rPr lang="en-GB" sz="19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total </a:t>
            </a:r>
            <a:r>
              <a:rPr lang="en-GB" sz="19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of the numbers  is " +</a:t>
            </a:r>
          </a:p>
          <a:p>
            <a:pPr marL="0" lvl="1" indent="0">
              <a:lnSpc>
                <a:spcPct val="110000"/>
              </a:lnSpc>
              <a:spcBef>
                <a:spcPts val="600"/>
              </a:spcBef>
              <a:buNone/>
              <a:tabLst>
                <a:tab pos="720725" algn="l"/>
                <a:tab pos="1081088" algn="l"/>
              </a:tabLst>
            </a:pPr>
            <a:r>
              <a:rPr lang="en-GB" sz="19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	total);</a:t>
            </a:r>
            <a:r>
              <a:rPr lang="en-GB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marL="109728" indent="0">
              <a:lnSpc>
                <a:spcPct val="150000"/>
              </a:lnSpc>
              <a:buNone/>
              <a:tabLst>
                <a:tab pos="720725" algn="l"/>
              </a:tabLst>
            </a:pPr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848942"/>
          </a:xfrm>
        </p:spPr>
        <p:txBody>
          <a:bodyPr>
            <a:normAutofit/>
          </a:bodyPr>
          <a:lstStyle/>
          <a:p>
            <a:r>
              <a:rPr lang="en-GB" sz="3600" dirty="0" smtClean="0"/>
              <a:t>for loop </a:t>
            </a:r>
            <a:r>
              <a:rPr lang="en-GB" sz="2400" dirty="0" smtClean="0"/>
              <a:t>(AddNumbers1.java)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731703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79512" y="1556792"/>
            <a:ext cx="8856984" cy="511256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b="1" dirty="0" smtClean="0"/>
              <a:t>V</a:t>
            </a:r>
            <a:r>
              <a:rPr lang="en-GB" b="1" dirty="0" smtClean="0">
                <a:latin typeface="Segoe UI Semibold" pitchFamily="34" charset="0"/>
              </a:rPr>
              <a:t>ariation for the </a:t>
            </a:r>
            <a:r>
              <a:rPr lang="en-GB" b="1" dirty="0" smtClean="0">
                <a:solidFill>
                  <a:srgbClr val="FF0000"/>
                </a:solidFill>
                <a:latin typeface="Segoe UI Semibold" pitchFamily="34" charset="0"/>
              </a:rPr>
              <a:t>product</a:t>
            </a:r>
            <a:r>
              <a:rPr lang="en-GB" b="1" dirty="0" smtClean="0">
                <a:latin typeface="Segoe UI Semibold" pitchFamily="34" charset="0"/>
              </a:rPr>
              <a:t> </a:t>
            </a:r>
            <a:r>
              <a:rPr lang="en-GB" sz="2400" b="1" dirty="0" smtClean="0">
                <a:latin typeface="Segoe UI Semibold" pitchFamily="34" charset="0"/>
              </a:rPr>
              <a:t>	</a:t>
            </a:r>
          </a:p>
          <a:p>
            <a:pPr marL="365760" lvl="1" indent="0">
              <a:spcBef>
                <a:spcPts val="0"/>
              </a:spcBef>
              <a:buNone/>
              <a:tabLst>
                <a:tab pos="720725" algn="l"/>
                <a:tab pos="1081088" algn="l"/>
              </a:tabLst>
            </a:pPr>
            <a:endParaRPr lang="en-GB" sz="2400" b="1" dirty="0" smtClean="0">
              <a:latin typeface="Segoe UI Semibold" pitchFamily="34" charset="0"/>
            </a:endParaRPr>
          </a:p>
          <a:p>
            <a:pPr marL="0" lvl="1" indent="0">
              <a:spcBef>
                <a:spcPts val="600"/>
              </a:spcBef>
              <a:buNone/>
              <a:tabLst>
                <a:tab pos="720725" algn="l"/>
                <a:tab pos="1081088" algn="l"/>
              </a:tabLst>
            </a:pPr>
            <a:r>
              <a:rPr lang="en-GB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15	</a:t>
            </a:r>
            <a:r>
              <a:rPr lang="en-GB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final </a:t>
            </a:r>
            <a:r>
              <a:rPr lang="en-GB" sz="18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GB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HOWMANY= 3;</a:t>
            </a:r>
            <a:r>
              <a:rPr lang="en-GB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en-GB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spcBef>
                <a:spcPts val="600"/>
              </a:spcBef>
              <a:buNone/>
              <a:tabLst>
                <a:tab pos="720725" algn="l"/>
                <a:tab pos="1081088" algn="l"/>
              </a:tabLst>
            </a:pPr>
            <a:r>
              <a:rPr lang="en-GB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16	</a:t>
            </a:r>
            <a:r>
              <a:rPr lang="en-GB" sz="18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GB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number,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total = 1</a:t>
            </a:r>
            <a:r>
              <a:rPr lang="en-GB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lvl="1" indent="0">
              <a:spcBef>
                <a:spcPts val="600"/>
              </a:spcBef>
              <a:buNone/>
              <a:tabLst>
                <a:tab pos="720725" algn="l"/>
                <a:tab pos="1081088" algn="l"/>
              </a:tabLst>
            </a:pPr>
            <a:r>
              <a:rPr lang="en-GB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17</a:t>
            </a:r>
          </a:p>
          <a:p>
            <a:pPr marL="0" lvl="1" indent="0">
              <a:spcBef>
                <a:spcPts val="600"/>
              </a:spcBef>
              <a:buNone/>
              <a:tabLst>
                <a:tab pos="720725" algn="l"/>
                <a:tab pos="1081088" algn="l"/>
              </a:tabLst>
            </a:pPr>
            <a:r>
              <a:rPr lang="en-GB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18	</a:t>
            </a:r>
            <a:r>
              <a:rPr lang="en-GB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en-GB" sz="18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GB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count = 0; </a:t>
            </a:r>
            <a:r>
              <a:rPr lang="en-GB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 </a:t>
            </a:r>
            <a:r>
              <a:rPr lang="en-GB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 </a:t>
            </a:r>
            <a:r>
              <a:rPr lang="en-GB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HOWMANY</a:t>
            </a:r>
            <a:r>
              <a:rPr lang="en-GB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count++) {</a:t>
            </a:r>
            <a:r>
              <a:rPr lang="en-GB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GB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spcBef>
                <a:spcPts val="600"/>
              </a:spcBef>
              <a:buNone/>
              <a:tabLst>
                <a:tab pos="720725" algn="l"/>
                <a:tab pos="1081088" algn="l"/>
              </a:tabLst>
            </a:pPr>
            <a:r>
              <a:rPr lang="en-GB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19	</a:t>
            </a:r>
            <a:r>
              <a:rPr lang="en-GB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sz="18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GB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GB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Enter a number : ");</a:t>
            </a:r>
          </a:p>
          <a:p>
            <a:pPr marL="0" lvl="1" indent="0">
              <a:spcBef>
                <a:spcPts val="600"/>
              </a:spcBef>
              <a:buNone/>
              <a:tabLst>
                <a:tab pos="720725" algn="l"/>
                <a:tab pos="1081088" algn="l"/>
              </a:tabLst>
            </a:pPr>
            <a:r>
              <a:rPr lang="en-GB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20	   </a:t>
            </a:r>
            <a:r>
              <a:rPr lang="en-GB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 = </a:t>
            </a:r>
            <a:r>
              <a:rPr lang="en-GB" sz="18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keyboard.nextInt</a:t>
            </a:r>
            <a:r>
              <a:rPr lang="en-GB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lvl="1" indent="0">
              <a:spcBef>
                <a:spcPts val="600"/>
              </a:spcBef>
              <a:buNone/>
              <a:tabLst>
                <a:tab pos="720725" algn="l"/>
                <a:tab pos="1081088" algn="l"/>
              </a:tabLst>
            </a:pPr>
            <a:r>
              <a:rPr lang="en-GB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21	  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total = total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number;</a:t>
            </a:r>
          </a:p>
          <a:p>
            <a:pPr marL="0" lvl="1" indent="0">
              <a:spcBef>
                <a:spcPts val="600"/>
              </a:spcBef>
              <a:buNone/>
              <a:tabLst>
                <a:tab pos="720725" algn="l"/>
                <a:tab pos="1081088" algn="l"/>
              </a:tabLst>
            </a:pPr>
            <a:r>
              <a:rPr lang="en-GB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22</a:t>
            </a:r>
            <a:r>
              <a:rPr lang="en-GB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  <a:r>
              <a:rPr lang="en-GB" sz="18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//for</a:t>
            </a:r>
          </a:p>
          <a:p>
            <a:pPr marL="0" lvl="1" indent="0">
              <a:spcBef>
                <a:spcPts val="600"/>
              </a:spcBef>
              <a:buNone/>
              <a:tabLst>
                <a:tab pos="720725" algn="l"/>
                <a:tab pos="1081088" algn="l"/>
              </a:tabLst>
            </a:pPr>
            <a:r>
              <a:rPr lang="en-GB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23</a:t>
            </a:r>
          </a:p>
          <a:p>
            <a:pPr marL="0" lvl="1" indent="0">
              <a:spcBef>
                <a:spcPts val="600"/>
              </a:spcBef>
              <a:buNone/>
              <a:tabLst>
                <a:tab pos="720725" algn="l"/>
                <a:tab pos="1081088" algn="l"/>
              </a:tabLst>
            </a:pPr>
            <a:r>
              <a:rPr lang="en-GB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24	</a:t>
            </a:r>
            <a:r>
              <a:rPr lang="en-GB" sz="18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GB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GB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lang="en-GB" sz="18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nThe</a:t>
            </a:r>
            <a:r>
              <a:rPr lang="en-GB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product</a:t>
            </a:r>
            <a:r>
              <a:rPr lang="en-GB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of the numbers  is "</a:t>
            </a:r>
          </a:p>
          <a:p>
            <a:pPr marL="0" lvl="1" indent="0">
              <a:spcBef>
                <a:spcPts val="600"/>
              </a:spcBef>
              <a:buNone/>
              <a:tabLst>
                <a:tab pos="720725" algn="l"/>
                <a:tab pos="1081088" algn="l"/>
              </a:tabLst>
            </a:pPr>
            <a:r>
              <a:rPr lang="en-GB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 +  total);</a:t>
            </a:r>
            <a:endParaRPr lang="en-GB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848942"/>
          </a:xfrm>
        </p:spPr>
        <p:txBody>
          <a:bodyPr>
            <a:normAutofit/>
          </a:bodyPr>
          <a:lstStyle/>
          <a:p>
            <a:r>
              <a:rPr lang="en-GB" sz="3600" dirty="0" smtClean="0"/>
              <a:t>for loop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661794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782960"/>
          </a:xfrm>
        </p:spPr>
        <p:txBody>
          <a:bodyPr>
            <a:normAutofit/>
          </a:bodyPr>
          <a:lstStyle/>
          <a:p>
            <a:r>
              <a:rPr lang="en-GB" sz="3600" dirty="0" smtClean="0"/>
              <a:t>Program </a:t>
            </a:r>
            <a:r>
              <a:rPr lang="en-GB" sz="3600" dirty="0"/>
              <a:t>Trace </a:t>
            </a:r>
            <a:r>
              <a:rPr lang="en-GB" sz="2400" dirty="0"/>
              <a:t>(</a:t>
            </a:r>
            <a:r>
              <a:rPr lang="en-GB" sz="2400" dirty="0" smtClean="0"/>
              <a:t>AddNumbers1.java</a:t>
            </a:r>
            <a:r>
              <a:rPr lang="en-GB" sz="2400" dirty="0"/>
              <a:t>)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580872265"/>
              </p:ext>
            </p:extLst>
          </p:nvPr>
        </p:nvGraphicFramePr>
        <p:xfrm>
          <a:off x="395536" y="1456273"/>
          <a:ext cx="8304000" cy="51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0621"/>
                <a:gridCol w="1152000"/>
                <a:gridCol w="899862"/>
                <a:gridCol w="720000"/>
                <a:gridCol w="720000"/>
                <a:gridCol w="1285517"/>
                <a:gridCol w="291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Segoe UI Semibold" pitchFamily="34" charset="0"/>
                        </a:rPr>
                        <a:t>Line No.</a:t>
                      </a:r>
                      <a:endParaRPr lang="en-GB" sz="1400" b="1" dirty="0">
                        <a:latin typeface="Segoe UI Semibold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Segoe UI Semibold" pitchFamily="34" charset="0"/>
                        </a:rPr>
                        <a:t>HOWMANY</a:t>
                      </a:r>
                      <a:endParaRPr lang="en-GB" sz="1400" b="1" dirty="0">
                        <a:latin typeface="Segoe UI Semibold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Segoe UI Semibold" pitchFamily="34" charset="0"/>
                        </a:rPr>
                        <a:t>number</a:t>
                      </a:r>
                      <a:endParaRPr lang="en-GB" sz="1400" b="1" dirty="0">
                        <a:latin typeface="Segoe UI Semibold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Segoe UI Semibold" pitchFamily="34" charset="0"/>
                        </a:rPr>
                        <a:t>total</a:t>
                      </a:r>
                      <a:endParaRPr lang="en-GB" sz="1400" b="1" dirty="0">
                        <a:latin typeface="Segoe UI Semibold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Segoe UI Semibold" pitchFamily="34" charset="0"/>
                        </a:rPr>
                        <a:t>count</a:t>
                      </a:r>
                      <a:endParaRPr lang="en-GB" sz="1400" b="1" dirty="0">
                        <a:latin typeface="Segoe UI Semibold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Segoe UI Semibold" pitchFamily="34" charset="0"/>
                        </a:rPr>
                        <a:t>count &lt; HOWMANY</a:t>
                      </a:r>
                      <a:endParaRPr lang="en-GB" sz="1400" b="1" dirty="0">
                        <a:latin typeface="Segoe UI Semibold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Segoe UI Semibold" pitchFamily="34" charset="0"/>
                        </a:rPr>
                        <a:t>Output</a:t>
                      </a:r>
                      <a:endParaRPr lang="en-GB" sz="1400" b="1" dirty="0">
                        <a:latin typeface="Segoe UI Semibold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16416" y="6381328"/>
            <a:ext cx="762000" cy="365125"/>
          </a:xfrm>
        </p:spPr>
        <p:txBody>
          <a:bodyPr/>
          <a:lstStyle/>
          <a:p>
            <a:fld id="{BA9B540C-44DA-4F69-89C9-7C84606640D3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1988840"/>
            <a:ext cx="8280920" cy="45627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tabLst>
                <a:tab pos="176213" algn="ctr"/>
                <a:tab pos="1081088" algn="ctr"/>
                <a:tab pos="2058988" algn="ctr"/>
                <a:tab pos="2871788" algn="ctr"/>
                <a:tab pos="3676650" algn="ctr"/>
                <a:tab pos="4664075" algn="ctr"/>
                <a:tab pos="5384800" algn="l"/>
              </a:tabLst>
            </a:pPr>
            <a:r>
              <a:rPr lang="en-GB" dirty="0" smtClean="0"/>
              <a:t>	</a:t>
            </a:r>
            <a:r>
              <a:rPr lang="en-GB" sz="1400" b="1" dirty="0" smtClean="0">
                <a:latin typeface="Segoe UI Semibold" pitchFamily="34" charset="0"/>
              </a:rPr>
              <a:t>15	3					</a:t>
            </a:r>
          </a:p>
          <a:p>
            <a:pPr>
              <a:spcBef>
                <a:spcPts val="500"/>
              </a:spcBef>
              <a:tabLst>
                <a:tab pos="176213" algn="ctr"/>
                <a:tab pos="1081088" algn="ctr"/>
                <a:tab pos="2058988" algn="ctr"/>
                <a:tab pos="2871788" algn="ctr"/>
                <a:tab pos="3676650" algn="ctr"/>
                <a:tab pos="4664075" algn="ctr"/>
                <a:tab pos="5384800" algn="l"/>
              </a:tabLst>
            </a:pPr>
            <a:r>
              <a:rPr lang="en-GB" sz="1400" b="1" dirty="0">
                <a:latin typeface="Segoe UI Semibold" pitchFamily="34" charset="0"/>
              </a:rPr>
              <a:t>	</a:t>
            </a:r>
            <a:r>
              <a:rPr lang="en-GB" sz="1400" b="1" dirty="0" smtClean="0">
                <a:latin typeface="Segoe UI Semibold" pitchFamily="34" charset="0"/>
              </a:rPr>
              <a:t>16			0</a:t>
            </a:r>
          </a:p>
          <a:p>
            <a:pPr>
              <a:spcBef>
                <a:spcPts val="500"/>
              </a:spcBef>
              <a:tabLst>
                <a:tab pos="176213" algn="ctr"/>
                <a:tab pos="1081088" algn="ctr"/>
                <a:tab pos="2058988" algn="ctr"/>
                <a:tab pos="2871788" algn="ctr"/>
                <a:tab pos="3676650" algn="ctr"/>
                <a:tab pos="4664075" algn="ctr"/>
                <a:tab pos="5384800" algn="l"/>
              </a:tabLst>
            </a:pPr>
            <a:r>
              <a:rPr lang="en-GB" sz="1400" b="1" dirty="0">
                <a:latin typeface="Segoe UI Semibold" pitchFamily="34" charset="0"/>
              </a:rPr>
              <a:t>	</a:t>
            </a:r>
            <a:r>
              <a:rPr lang="en-GB" sz="1400" b="1" dirty="0" smtClean="0">
                <a:latin typeface="Segoe UI Semibold" pitchFamily="34" charset="0"/>
              </a:rPr>
              <a:t>18				0	(0 &lt; 3) = T</a:t>
            </a:r>
          </a:p>
          <a:p>
            <a:pPr>
              <a:spcBef>
                <a:spcPts val="500"/>
              </a:spcBef>
              <a:tabLst>
                <a:tab pos="176213" algn="ctr"/>
                <a:tab pos="1081088" algn="ctr"/>
                <a:tab pos="2058988" algn="ctr"/>
                <a:tab pos="2871788" algn="ctr"/>
                <a:tab pos="3676650" algn="ctr"/>
                <a:tab pos="4664075" algn="ctr"/>
                <a:tab pos="5384800" algn="l"/>
              </a:tabLst>
            </a:pPr>
            <a:r>
              <a:rPr lang="en-GB" sz="1400" b="1" dirty="0">
                <a:latin typeface="Segoe UI Semibold" pitchFamily="34" charset="0"/>
              </a:rPr>
              <a:t>	</a:t>
            </a:r>
            <a:r>
              <a:rPr lang="en-GB" sz="1400" b="1" dirty="0" smtClean="0">
                <a:latin typeface="Segoe UI Semibold" pitchFamily="34" charset="0"/>
              </a:rPr>
              <a:t>19							Enter a number :</a:t>
            </a:r>
          </a:p>
          <a:p>
            <a:pPr>
              <a:spcBef>
                <a:spcPts val="500"/>
              </a:spcBef>
              <a:tabLst>
                <a:tab pos="176213" algn="ctr"/>
                <a:tab pos="1081088" algn="ctr"/>
                <a:tab pos="2058988" algn="ctr"/>
                <a:tab pos="2871788" algn="ctr"/>
                <a:tab pos="3676650" algn="ctr"/>
                <a:tab pos="4664075" algn="ctr"/>
                <a:tab pos="5384800" algn="l"/>
              </a:tabLst>
            </a:pPr>
            <a:r>
              <a:rPr lang="en-GB" sz="1400" b="1" dirty="0" smtClean="0">
                <a:latin typeface="Segoe UI Semibold" pitchFamily="34" charset="0"/>
              </a:rPr>
              <a:t>	20		25</a:t>
            </a:r>
          </a:p>
          <a:p>
            <a:pPr>
              <a:spcBef>
                <a:spcPts val="500"/>
              </a:spcBef>
              <a:tabLst>
                <a:tab pos="176213" algn="ctr"/>
                <a:tab pos="1081088" algn="ctr"/>
                <a:tab pos="2058988" algn="ctr"/>
                <a:tab pos="2871788" algn="ctr"/>
                <a:tab pos="3676650" algn="ctr"/>
                <a:tab pos="4664075" algn="ctr"/>
                <a:tab pos="5384800" algn="l"/>
              </a:tabLst>
            </a:pPr>
            <a:r>
              <a:rPr lang="en-GB" sz="1400" b="1" dirty="0">
                <a:latin typeface="Segoe UI Semibold" pitchFamily="34" charset="0"/>
              </a:rPr>
              <a:t>	</a:t>
            </a:r>
            <a:r>
              <a:rPr lang="en-GB" sz="1400" b="1" dirty="0" smtClean="0">
                <a:latin typeface="Segoe UI Semibold" pitchFamily="34" charset="0"/>
              </a:rPr>
              <a:t>21			25</a:t>
            </a:r>
          </a:p>
          <a:p>
            <a:pPr>
              <a:spcBef>
                <a:spcPts val="500"/>
              </a:spcBef>
              <a:tabLst>
                <a:tab pos="176213" algn="ctr"/>
                <a:tab pos="1081088" algn="ctr"/>
                <a:tab pos="2058988" algn="ctr"/>
                <a:tab pos="2871788" algn="ctr"/>
                <a:tab pos="3676650" algn="ctr"/>
                <a:tab pos="4664075" algn="ctr"/>
                <a:tab pos="5384800" algn="l"/>
              </a:tabLst>
            </a:pPr>
            <a:r>
              <a:rPr lang="en-GB" sz="1400" b="1" dirty="0">
                <a:latin typeface="Segoe UI Semibold" pitchFamily="34" charset="0"/>
              </a:rPr>
              <a:t>	</a:t>
            </a:r>
            <a:r>
              <a:rPr lang="en-GB" sz="1400" b="1" dirty="0" smtClean="0">
                <a:latin typeface="Segoe UI Semibold" pitchFamily="34" charset="0"/>
              </a:rPr>
              <a:t>18				1	(1 &lt; 3) = T</a:t>
            </a:r>
          </a:p>
          <a:p>
            <a:pPr>
              <a:spcBef>
                <a:spcPts val="500"/>
              </a:spcBef>
              <a:tabLst>
                <a:tab pos="176213" algn="ctr"/>
                <a:tab pos="1081088" algn="ctr"/>
                <a:tab pos="2058988" algn="ctr"/>
                <a:tab pos="2871788" algn="ctr"/>
                <a:tab pos="3676650" algn="ctr"/>
                <a:tab pos="4664075" algn="ctr"/>
                <a:tab pos="5384800" algn="l"/>
              </a:tabLst>
            </a:pPr>
            <a:r>
              <a:rPr lang="en-GB" sz="1400" b="1" dirty="0">
                <a:latin typeface="Segoe UI Semibold" pitchFamily="34" charset="0"/>
              </a:rPr>
              <a:t>	</a:t>
            </a:r>
            <a:r>
              <a:rPr lang="en-GB" sz="1400" b="1" dirty="0" smtClean="0">
                <a:latin typeface="Segoe UI Semibold" pitchFamily="34" charset="0"/>
              </a:rPr>
              <a:t>19							Enter </a:t>
            </a:r>
            <a:r>
              <a:rPr lang="en-GB" sz="1400" b="1" dirty="0">
                <a:latin typeface="Segoe UI Semibold" pitchFamily="34" charset="0"/>
              </a:rPr>
              <a:t>a number :</a:t>
            </a:r>
          </a:p>
          <a:p>
            <a:pPr>
              <a:spcBef>
                <a:spcPts val="500"/>
              </a:spcBef>
              <a:tabLst>
                <a:tab pos="176213" algn="ctr"/>
                <a:tab pos="1081088" algn="ctr"/>
                <a:tab pos="2058988" algn="ctr"/>
                <a:tab pos="2871788" algn="ctr"/>
                <a:tab pos="3676650" algn="ctr"/>
                <a:tab pos="4664075" algn="ctr"/>
                <a:tab pos="5384800" algn="l"/>
              </a:tabLst>
            </a:pPr>
            <a:r>
              <a:rPr lang="en-GB" sz="1400" b="1" dirty="0" smtClean="0">
                <a:latin typeface="Segoe UI Semibold" pitchFamily="34" charset="0"/>
              </a:rPr>
              <a:t>	20		18</a:t>
            </a:r>
          </a:p>
          <a:p>
            <a:pPr>
              <a:spcBef>
                <a:spcPts val="500"/>
              </a:spcBef>
              <a:tabLst>
                <a:tab pos="176213" algn="ctr"/>
                <a:tab pos="1081088" algn="ctr"/>
                <a:tab pos="2058988" algn="ctr"/>
                <a:tab pos="2871788" algn="ctr"/>
                <a:tab pos="3676650" algn="ctr"/>
                <a:tab pos="4664075" algn="ctr"/>
                <a:tab pos="5384800" algn="l"/>
              </a:tabLst>
            </a:pPr>
            <a:r>
              <a:rPr lang="en-GB" sz="1400" b="1" dirty="0">
                <a:latin typeface="Segoe UI Semibold" pitchFamily="34" charset="0"/>
              </a:rPr>
              <a:t>	</a:t>
            </a:r>
            <a:r>
              <a:rPr lang="en-GB" sz="1400" b="1" dirty="0" smtClean="0">
                <a:latin typeface="Segoe UI Semibold" pitchFamily="34" charset="0"/>
              </a:rPr>
              <a:t>21			43</a:t>
            </a:r>
          </a:p>
          <a:p>
            <a:pPr>
              <a:spcBef>
                <a:spcPts val="500"/>
              </a:spcBef>
              <a:tabLst>
                <a:tab pos="176213" algn="ctr"/>
                <a:tab pos="1081088" algn="ctr"/>
                <a:tab pos="2058988" algn="ctr"/>
                <a:tab pos="2871788" algn="ctr"/>
                <a:tab pos="3676650" algn="ctr"/>
                <a:tab pos="4664075" algn="ctr"/>
                <a:tab pos="5384800" algn="l"/>
              </a:tabLst>
            </a:pPr>
            <a:r>
              <a:rPr lang="en-GB" sz="1400" b="1" dirty="0">
                <a:latin typeface="Segoe UI Semibold" pitchFamily="34" charset="0"/>
              </a:rPr>
              <a:t>	</a:t>
            </a:r>
            <a:r>
              <a:rPr lang="en-GB" sz="1400" b="1" dirty="0" smtClean="0">
                <a:latin typeface="Segoe UI Semibold" pitchFamily="34" charset="0"/>
              </a:rPr>
              <a:t>18				2	(2 &lt; 3) = T</a:t>
            </a:r>
          </a:p>
          <a:p>
            <a:pPr>
              <a:spcBef>
                <a:spcPts val="500"/>
              </a:spcBef>
              <a:tabLst>
                <a:tab pos="176213" algn="ctr"/>
                <a:tab pos="1081088" algn="ctr"/>
                <a:tab pos="2058988" algn="ctr"/>
                <a:tab pos="2871788" algn="ctr"/>
                <a:tab pos="3676650" algn="ctr"/>
                <a:tab pos="4664075" algn="ctr"/>
                <a:tab pos="5384800" algn="l"/>
              </a:tabLst>
            </a:pPr>
            <a:r>
              <a:rPr lang="en-GB" sz="1400" b="1" dirty="0">
                <a:latin typeface="Segoe UI Semibold" pitchFamily="34" charset="0"/>
              </a:rPr>
              <a:t>	</a:t>
            </a:r>
            <a:r>
              <a:rPr lang="en-GB" sz="1400" b="1" dirty="0" smtClean="0">
                <a:latin typeface="Segoe UI Semibold" pitchFamily="34" charset="0"/>
              </a:rPr>
              <a:t>19							Enter </a:t>
            </a:r>
            <a:r>
              <a:rPr lang="en-GB" sz="1400" b="1" dirty="0">
                <a:latin typeface="Segoe UI Semibold" pitchFamily="34" charset="0"/>
              </a:rPr>
              <a:t>a number :</a:t>
            </a:r>
          </a:p>
          <a:p>
            <a:pPr>
              <a:spcBef>
                <a:spcPts val="500"/>
              </a:spcBef>
              <a:tabLst>
                <a:tab pos="176213" algn="ctr"/>
                <a:tab pos="1081088" algn="ctr"/>
                <a:tab pos="2058988" algn="ctr"/>
                <a:tab pos="2871788" algn="ctr"/>
                <a:tab pos="3676650" algn="ctr"/>
                <a:tab pos="4664075" algn="ctr"/>
                <a:tab pos="5384800" algn="l"/>
              </a:tabLst>
            </a:pPr>
            <a:r>
              <a:rPr lang="en-GB" sz="1400" b="1" dirty="0" smtClean="0">
                <a:latin typeface="Segoe UI Semibold" pitchFamily="34" charset="0"/>
              </a:rPr>
              <a:t>	20		30	</a:t>
            </a:r>
          </a:p>
          <a:p>
            <a:pPr>
              <a:spcBef>
                <a:spcPts val="500"/>
              </a:spcBef>
              <a:tabLst>
                <a:tab pos="176213" algn="ctr"/>
                <a:tab pos="1081088" algn="ctr"/>
                <a:tab pos="2058988" algn="ctr"/>
                <a:tab pos="2871788" algn="ctr"/>
                <a:tab pos="3676650" algn="ctr"/>
                <a:tab pos="4664075" algn="ctr"/>
                <a:tab pos="5384800" algn="l"/>
              </a:tabLst>
            </a:pPr>
            <a:r>
              <a:rPr lang="en-GB" sz="1400" b="1" dirty="0">
                <a:latin typeface="Segoe UI Semibold" pitchFamily="34" charset="0"/>
              </a:rPr>
              <a:t>	</a:t>
            </a:r>
            <a:r>
              <a:rPr lang="en-GB" sz="1400" b="1" dirty="0" smtClean="0">
                <a:latin typeface="Segoe UI Semibold" pitchFamily="34" charset="0"/>
              </a:rPr>
              <a:t>21			73</a:t>
            </a:r>
          </a:p>
          <a:p>
            <a:pPr>
              <a:spcBef>
                <a:spcPts val="500"/>
              </a:spcBef>
              <a:tabLst>
                <a:tab pos="176213" algn="ctr"/>
                <a:tab pos="1081088" algn="ctr"/>
                <a:tab pos="2058988" algn="ctr"/>
                <a:tab pos="2871788" algn="ctr"/>
                <a:tab pos="3676650" algn="ctr"/>
                <a:tab pos="4664075" algn="ctr"/>
                <a:tab pos="5384800" algn="l"/>
              </a:tabLst>
            </a:pPr>
            <a:r>
              <a:rPr lang="en-GB" sz="1400" b="1" dirty="0">
                <a:latin typeface="Segoe UI Semibold" pitchFamily="34" charset="0"/>
              </a:rPr>
              <a:t>	</a:t>
            </a:r>
            <a:r>
              <a:rPr lang="en-GB" sz="1400" b="1" dirty="0" smtClean="0">
                <a:latin typeface="Segoe UI Semibold" pitchFamily="34" charset="0"/>
              </a:rPr>
              <a:t>18				3	(3 &lt; 3) = F</a:t>
            </a:r>
          </a:p>
          <a:p>
            <a:pPr>
              <a:spcBef>
                <a:spcPts val="500"/>
              </a:spcBef>
              <a:tabLst>
                <a:tab pos="176213" algn="ctr"/>
                <a:tab pos="1081088" algn="ctr"/>
                <a:tab pos="2058988" algn="ctr"/>
                <a:tab pos="2871788" algn="ctr"/>
                <a:tab pos="3676650" algn="ctr"/>
                <a:tab pos="4664075" algn="ctr"/>
                <a:tab pos="5384800" algn="l"/>
              </a:tabLst>
            </a:pPr>
            <a:r>
              <a:rPr lang="en-GB" sz="1400" b="1" dirty="0">
                <a:latin typeface="Segoe UI Semibold" pitchFamily="34" charset="0"/>
              </a:rPr>
              <a:t>	</a:t>
            </a:r>
            <a:r>
              <a:rPr lang="en-GB" sz="1400" b="1" dirty="0" smtClean="0">
                <a:latin typeface="Segoe UI Semibold" pitchFamily="34" charset="0"/>
              </a:rPr>
              <a:t>24							The total of the numbers is 73</a:t>
            </a:r>
            <a:endParaRPr lang="en-GB" dirty="0" smtClean="0">
              <a:latin typeface="Segoe UI Semi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9967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79512" y="1556792"/>
            <a:ext cx="8856984" cy="4900000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b="1" dirty="0" smtClean="0">
                <a:latin typeface="Segoe UI Semibold" pitchFamily="34" charset="0"/>
              </a:rPr>
              <a:t>Read in 3 numbers and print out their total </a:t>
            </a:r>
          </a:p>
          <a:p>
            <a:pPr marL="365760" lvl="1" indent="0">
              <a:spcBef>
                <a:spcPts val="0"/>
              </a:spcBef>
              <a:buNone/>
              <a:tabLst>
                <a:tab pos="720725" algn="l"/>
                <a:tab pos="1081088" algn="l"/>
              </a:tabLst>
            </a:pPr>
            <a:r>
              <a:rPr lang="en-GB" sz="2400" b="1" dirty="0" smtClean="0">
                <a:latin typeface="Segoe UI Semibold" pitchFamily="34" charset="0"/>
              </a:rPr>
              <a:t>	</a:t>
            </a:r>
          </a:p>
          <a:p>
            <a:pPr marL="365760" lvl="1" indent="0">
              <a:spcBef>
                <a:spcPts val="0"/>
              </a:spcBef>
              <a:buNone/>
              <a:tabLst>
                <a:tab pos="720725" algn="l"/>
                <a:tab pos="1081088" algn="l"/>
              </a:tabLst>
            </a:pPr>
            <a:endParaRPr lang="en-GB" sz="2400" b="1" dirty="0" smtClean="0">
              <a:latin typeface="Segoe UI Semibold" pitchFamily="34" charset="0"/>
            </a:endParaRPr>
          </a:p>
          <a:p>
            <a:pPr marL="0" lvl="1" indent="0">
              <a:spcBef>
                <a:spcPts val="600"/>
              </a:spcBef>
              <a:buNone/>
              <a:tabLst>
                <a:tab pos="719138" algn="l"/>
                <a:tab pos="1081088" algn="l"/>
              </a:tabLst>
            </a:pPr>
            <a:r>
              <a:rPr lang="en-GB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15	</a:t>
            </a:r>
            <a:r>
              <a:rPr lang="en-GB" sz="19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final </a:t>
            </a:r>
            <a:r>
              <a:rPr lang="en-GB" sz="19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GB" sz="19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HOWMANY= 3;</a:t>
            </a:r>
            <a:r>
              <a:rPr lang="en-GB" sz="19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en-GB" sz="19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spcBef>
                <a:spcPts val="600"/>
              </a:spcBef>
              <a:buNone/>
              <a:tabLst>
                <a:tab pos="719138" algn="l"/>
                <a:tab pos="1081088" algn="l"/>
              </a:tabLst>
            </a:pPr>
            <a:r>
              <a:rPr lang="en-GB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16	</a:t>
            </a:r>
            <a:r>
              <a:rPr lang="en-GB" sz="19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GB" sz="19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number, total = 0;</a:t>
            </a:r>
          </a:p>
          <a:p>
            <a:pPr marL="0" lvl="1" indent="0">
              <a:spcBef>
                <a:spcPts val="600"/>
              </a:spcBef>
              <a:buNone/>
              <a:tabLst>
                <a:tab pos="719138" algn="l"/>
                <a:tab pos="1081088" algn="l"/>
              </a:tabLst>
            </a:pPr>
            <a:r>
              <a:rPr lang="en-GB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17</a:t>
            </a:r>
          </a:p>
          <a:p>
            <a:pPr marL="0" lvl="1" indent="0">
              <a:spcBef>
                <a:spcPts val="600"/>
              </a:spcBef>
              <a:buNone/>
              <a:tabLst>
                <a:tab pos="719138" algn="l"/>
                <a:tab pos="1081088" algn="l"/>
              </a:tabLst>
            </a:pPr>
            <a:r>
              <a:rPr lang="en-GB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18	</a:t>
            </a:r>
            <a:r>
              <a:rPr lang="en-GB" sz="19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en-GB" sz="19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GB" sz="19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count = 1; count &lt;= </a:t>
            </a:r>
            <a:r>
              <a:rPr lang="en-GB" sz="19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HOWMANY</a:t>
            </a:r>
            <a:r>
              <a:rPr lang="en-GB" sz="19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count++) {</a:t>
            </a:r>
            <a:r>
              <a:rPr lang="en-GB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GB" sz="19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spcBef>
                <a:spcPts val="600"/>
              </a:spcBef>
              <a:buNone/>
              <a:tabLst>
                <a:tab pos="719138" algn="l"/>
                <a:tab pos="1081088" algn="l"/>
              </a:tabLst>
            </a:pPr>
            <a:r>
              <a:rPr lang="en-GB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19	</a:t>
            </a:r>
            <a:r>
              <a:rPr lang="en-GB" sz="1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sz="19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GB" sz="19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(“Please, enter </a:t>
            </a:r>
            <a:r>
              <a:rPr lang="en-GB" sz="19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</a:t>
            </a:r>
            <a:r>
              <a:rPr lang="en-GB" sz="19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number: </a:t>
            </a:r>
            <a:r>
              <a:rPr lang="en-GB" sz="19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pPr marL="0" lvl="1" indent="0">
              <a:spcBef>
                <a:spcPts val="600"/>
              </a:spcBef>
              <a:buNone/>
              <a:tabLst>
                <a:tab pos="719138" algn="l"/>
                <a:tab pos="1081088" algn="l"/>
              </a:tabLst>
            </a:pPr>
            <a:r>
              <a:rPr lang="en-GB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20	   </a:t>
            </a:r>
            <a:r>
              <a:rPr lang="en-GB" sz="19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 = </a:t>
            </a:r>
            <a:r>
              <a:rPr lang="en-GB" sz="19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keyboard.nextInt</a:t>
            </a:r>
            <a:r>
              <a:rPr lang="en-GB" sz="19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lvl="1" indent="0">
              <a:spcBef>
                <a:spcPts val="600"/>
              </a:spcBef>
              <a:buNone/>
              <a:tabLst>
                <a:tab pos="719138" algn="l"/>
                <a:tab pos="1081088" algn="l"/>
              </a:tabLst>
            </a:pPr>
            <a:r>
              <a:rPr lang="en-GB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21	   </a:t>
            </a:r>
            <a:r>
              <a:rPr lang="en-GB" sz="19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total = total + number;</a:t>
            </a:r>
          </a:p>
          <a:p>
            <a:pPr marL="0" lvl="1" indent="0">
              <a:spcBef>
                <a:spcPts val="600"/>
              </a:spcBef>
              <a:buNone/>
              <a:tabLst>
                <a:tab pos="719138" algn="l"/>
                <a:tab pos="1081088" algn="l"/>
              </a:tabLst>
            </a:pPr>
            <a:r>
              <a:rPr lang="en-GB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22</a:t>
            </a:r>
            <a:r>
              <a:rPr lang="en-GB" sz="19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  <a:r>
              <a:rPr lang="en-GB" sz="19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//for</a:t>
            </a:r>
          </a:p>
          <a:p>
            <a:pPr marL="0" lvl="1" indent="0">
              <a:spcBef>
                <a:spcPts val="600"/>
              </a:spcBef>
              <a:buNone/>
              <a:tabLst>
                <a:tab pos="719138" algn="l"/>
                <a:tab pos="1081088" algn="l"/>
              </a:tabLst>
            </a:pPr>
            <a:r>
              <a:rPr lang="en-GB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23</a:t>
            </a:r>
          </a:p>
          <a:p>
            <a:pPr marL="0" lvl="1" indent="0">
              <a:spcBef>
                <a:spcPts val="600"/>
              </a:spcBef>
              <a:buNone/>
              <a:tabLst>
                <a:tab pos="719138" algn="l"/>
                <a:tab pos="1081088" algn="l"/>
              </a:tabLst>
            </a:pPr>
            <a:r>
              <a:rPr lang="en-GB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24	</a:t>
            </a:r>
            <a:r>
              <a:rPr lang="en-GB" sz="19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GB" sz="19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19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GB" sz="19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lang="en-GB" sz="19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nThe</a:t>
            </a:r>
            <a:r>
              <a:rPr lang="en-GB" sz="19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total of the numbers  is " +</a:t>
            </a:r>
          </a:p>
          <a:p>
            <a:pPr marL="0" lvl="1" indent="0">
              <a:spcBef>
                <a:spcPts val="600"/>
              </a:spcBef>
              <a:buNone/>
              <a:tabLst>
                <a:tab pos="719138" algn="l"/>
                <a:tab pos="1081088" algn="l"/>
              </a:tabLst>
            </a:pPr>
            <a:r>
              <a:rPr lang="en-GB" sz="19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	total);</a:t>
            </a:r>
            <a:r>
              <a:rPr lang="en-GB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marL="109728" indent="0">
              <a:lnSpc>
                <a:spcPct val="150000"/>
              </a:lnSpc>
              <a:buNone/>
              <a:tabLst>
                <a:tab pos="720725" algn="l"/>
              </a:tabLst>
            </a:pPr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848942"/>
          </a:xfrm>
        </p:spPr>
        <p:txBody>
          <a:bodyPr>
            <a:normAutofit/>
          </a:bodyPr>
          <a:lstStyle/>
          <a:p>
            <a:r>
              <a:rPr lang="en-GB" sz="3600" dirty="0" smtClean="0"/>
              <a:t>for loop </a:t>
            </a:r>
            <a:r>
              <a:rPr lang="en-GB" sz="2400" dirty="0" smtClean="0"/>
              <a:t>(AddNumbers2.java)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514550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782960"/>
          </a:xfrm>
        </p:spPr>
        <p:txBody>
          <a:bodyPr>
            <a:normAutofit/>
          </a:bodyPr>
          <a:lstStyle/>
          <a:p>
            <a:r>
              <a:rPr lang="en-GB" sz="3200" dirty="0" smtClean="0"/>
              <a:t>Program </a:t>
            </a:r>
            <a:r>
              <a:rPr lang="en-GB" sz="3200" dirty="0"/>
              <a:t>Trace </a:t>
            </a:r>
            <a:r>
              <a:rPr lang="en-GB" sz="2400" dirty="0"/>
              <a:t>(</a:t>
            </a:r>
            <a:r>
              <a:rPr lang="en-GB" sz="2400" dirty="0" smtClean="0"/>
              <a:t>AddNumbers2.java</a:t>
            </a:r>
            <a:r>
              <a:rPr lang="en-GB" sz="2400" dirty="0"/>
              <a:t>)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058770123"/>
              </p:ext>
            </p:extLst>
          </p:nvPr>
        </p:nvGraphicFramePr>
        <p:xfrm>
          <a:off x="386300" y="1537603"/>
          <a:ext cx="8304000" cy="51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0621"/>
                <a:gridCol w="1152000"/>
                <a:gridCol w="899862"/>
                <a:gridCol w="720000"/>
                <a:gridCol w="720000"/>
                <a:gridCol w="1285517"/>
                <a:gridCol w="291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Segoe UI Semibold" pitchFamily="34" charset="0"/>
                        </a:rPr>
                        <a:t>Line No.</a:t>
                      </a:r>
                      <a:endParaRPr lang="en-GB" sz="1400" b="1" dirty="0">
                        <a:latin typeface="Segoe UI Semibold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Segoe UI Semibold" pitchFamily="34" charset="0"/>
                        </a:rPr>
                        <a:t>HOWMANY</a:t>
                      </a:r>
                      <a:endParaRPr lang="en-GB" sz="1400" b="1" dirty="0">
                        <a:latin typeface="Segoe UI Semibold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Segoe UI Semibold" pitchFamily="34" charset="0"/>
                        </a:rPr>
                        <a:t>number</a:t>
                      </a:r>
                      <a:endParaRPr lang="en-GB" sz="1400" b="1" dirty="0">
                        <a:latin typeface="Segoe UI Semibold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Segoe UI Semibold" pitchFamily="34" charset="0"/>
                        </a:rPr>
                        <a:t>total</a:t>
                      </a:r>
                      <a:endParaRPr lang="en-GB" sz="1400" b="1" dirty="0">
                        <a:latin typeface="Segoe UI Semibold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Segoe UI Semibold" pitchFamily="34" charset="0"/>
                        </a:rPr>
                        <a:t>count</a:t>
                      </a:r>
                      <a:endParaRPr lang="en-GB" sz="1400" b="1" dirty="0">
                        <a:latin typeface="Segoe UI Semibold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Segoe UI Semibold" pitchFamily="34" charset="0"/>
                        </a:rPr>
                        <a:t>count &lt;= HOWMANY</a:t>
                      </a:r>
                      <a:endParaRPr lang="en-GB" sz="1400" b="1" dirty="0">
                        <a:latin typeface="Segoe UI Semibold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Segoe UI Semibold" pitchFamily="34" charset="0"/>
                        </a:rPr>
                        <a:t>Output</a:t>
                      </a:r>
                      <a:endParaRPr lang="en-GB" sz="1400" b="1" dirty="0">
                        <a:latin typeface="Segoe UI Semibold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16416" y="6381328"/>
            <a:ext cx="762000" cy="365125"/>
          </a:xfrm>
        </p:spPr>
        <p:txBody>
          <a:bodyPr/>
          <a:lstStyle/>
          <a:p>
            <a:fld id="{BA9B540C-44DA-4F69-89C9-7C84606640D3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2060848"/>
            <a:ext cx="8280920" cy="45627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tabLst>
                <a:tab pos="176213" algn="ctr"/>
                <a:tab pos="1081088" algn="ctr"/>
                <a:tab pos="2058988" algn="ctr"/>
                <a:tab pos="2871788" algn="ctr"/>
                <a:tab pos="3676650" algn="ctr"/>
                <a:tab pos="4664075" algn="ctr"/>
                <a:tab pos="5384800" algn="l"/>
              </a:tabLst>
            </a:pPr>
            <a:r>
              <a:rPr lang="en-GB" dirty="0" smtClean="0"/>
              <a:t>	</a:t>
            </a:r>
            <a:r>
              <a:rPr lang="en-GB" sz="1400" b="1" dirty="0" smtClean="0">
                <a:latin typeface="Segoe UI Semibold" pitchFamily="34" charset="0"/>
              </a:rPr>
              <a:t>15	3					</a:t>
            </a:r>
          </a:p>
          <a:p>
            <a:pPr>
              <a:spcBef>
                <a:spcPts val="500"/>
              </a:spcBef>
              <a:tabLst>
                <a:tab pos="176213" algn="ctr"/>
                <a:tab pos="1081088" algn="ctr"/>
                <a:tab pos="2058988" algn="ctr"/>
                <a:tab pos="2871788" algn="ctr"/>
                <a:tab pos="3676650" algn="ctr"/>
                <a:tab pos="4664075" algn="ctr"/>
                <a:tab pos="5384800" algn="l"/>
              </a:tabLst>
            </a:pPr>
            <a:r>
              <a:rPr lang="en-GB" sz="1400" b="1" dirty="0">
                <a:latin typeface="Segoe UI Semibold" pitchFamily="34" charset="0"/>
              </a:rPr>
              <a:t>	</a:t>
            </a:r>
            <a:r>
              <a:rPr lang="en-GB" sz="1400" b="1" dirty="0" smtClean="0">
                <a:latin typeface="Segoe UI Semibold" pitchFamily="34" charset="0"/>
              </a:rPr>
              <a:t>16			0</a:t>
            </a:r>
          </a:p>
          <a:p>
            <a:pPr>
              <a:spcBef>
                <a:spcPts val="500"/>
              </a:spcBef>
              <a:tabLst>
                <a:tab pos="176213" algn="ctr"/>
                <a:tab pos="1081088" algn="ctr"/>
                <a:tab pos="2058988" algn="ctr"/>
                <a:tab pos="2871788" algn="ctr"/>
                <a:tab pos="3676650" algn="ctr"/>
                <a:tab pos="4664075" algn="ctr"/>
                <a:tab pos="5384800" algn="l"/>
              </a:tabLst>
            </a:pPr>
            <a:r>
              <a:rPr lang="en-GB" sz="1400" b="1" dirty="0">
                <a:latin typeface="Segoe UI Semibold" pitchFamily="34" charset="0"/>
              </a:rPr>
              <a:t>	</a:t>
            </a:r>
            <a:r>
              <a:rPr lang="en-GB" sz="1400" b="1" dirty="0" smtClean="0">
                <a:latin typeface="Segoe UI Semibold" pitchFamily="34" charset="0"/>
              </a:rPr>
              <a:t>18				1	(1 &lt;= 3) = T</a:t>
            </a:r>
          </a:p>
          <a:p>
            <a:pPr>
              <a:spcBef>
                <a:spcPts val="500"/>
              </a:spcBef>
              <a:tabLst>
                <a:tab pos="176213" algn="ctr"/>
                <a:tab pos="1081088" algn="ctr"/>
                <a:tab pos="2058988" algn="ctr"/>
                <a:tab pos="2871788" algn="ctr"/>
                <a:tab pos="3676650" algn="ctr"/>
                <a:tab pos="4664075" algn="ctr"/>
                <a:tab pos="5384800" algn="l"/>
              </a:tabLst>
            </a:pPr>
            <a:r>
              <a:rPr lang="en-GB" sz="1400" b="1" dirty="0">
                <a:latin typeface="Segoe UI Semibold" pitchFamily="34" charset="0"/>
              </a:rPr>
              <a:t>	</a:t>
            </a:r>
            <a:r>
              <a:rPr lang="en-GB" sz="1400" b="1" dirty="0" smtClean="0">
                <a:latin typeface="Segoe UI Semibold" pitchFamily="34" charset="0"/>
              </a:rPr>
              <a:t>19							Enter a number :</a:t>
            </a:r>
          </a:p>
          <a:p>
            <a:pPr>
              <a:spcBef>
                <a:spcPts val="500"/>
              </a:spcBef>
              <a:tabLst>
                <a:tab pos="176213" algn="ctr"/>
                <a:tab pos="1081088" algn="ctr"/>
                <a:tab pos="2058988" algn="ctr"/>
                <a:tab pos="2871788" algn="ctr"/>
                <a:tab pos="3676650" algn="ctr"/>
                <a:tab pos="4664075" algn="ctr"/>
                <a:tab pos="5384800" algn="l"/>
              </a:tabLst>
            </a:pPr>
            <a:r>
              <a:rPr lang="en-GB" sz="1400" b="1" dirty="0" smtClean="0">
                <a:latin typeface="Segoe UI Semibold" pitchFamily="34" charset="0"/>
              </a:rPr>
              <a:t>	20		25</a:t>
            </a:r>
          </a:p>
          <a:p>
            <a:pPr>
              <a:spcBef>
                <a:spcPts val="500"/>
              </a:spcBef>
              <a:tabLst>
                <a:tab pos="176213" algn="ctr"/>
                <a:tab pos="1081088" algn="ctr"/>
                <a:tab pos="2058988" algn="ctr"/>
                <a:tab pos="2871788" algn="ctr"/>
                <a:tab pos="3676650" algn="ctr"/>
                <a:tab pos="4664075" algn="ctr"/>
                <a:tab pos="5384800" algn="l"/>
              </a:tabLst>
            </a:pPr>
            <a:r>
              <a:rPr lang="en-GB" sz="1400" b="1" dirty="0">
                <a:latin typeface="Segoe UI Semibold" pitchFamily="34" charset="0"/>
              </a:rPr>
              <a:t>	</a:t>
            </a:r>
            <a:r>
              <a:rPr lang="en-GB" sz="1400" b="1" dirty="0" smtClean="0">
                <a:latin typeface="Segoe UI Semibold" pitchFamily="34" charset="0"/>
              </a:rPr>
              <a:t>21			25</a:t>
            </a:r>
          </a:p>
          <a:p>
            <a:pPr>
              <a:spcBef>
                <a:spcPts val="500"/>
              </a:spcBef>
              <a:tabLst>
                <a:tab pos="176213" algn="ctr"/>
                <a:tab pos="1081088" algn="ctr"/>
                <a:tab pos="2058988" algn="ctr"/>
                <a:tab pos="2871788" algn="ctr"/>
                <a:tab pos="3676650" algn="ctr"/>
                <a:tab pos="4664075" algn="ctr"/>
                <a:tab pos="5384800" algn="l"/>
              </a:tabLst>
            </a:pPr>
            <a:r>
              <a:rPr lang="en-GB" sz="1400" b="1" dirty="0">
                <a:latin typeface="Segoe UI Semibold" pitchFamily="34" charset="0"/>
              </a:rPr>
              <a:t>	</a:t>
            </a:r>
            <a:r>
              <a:rPr lang="en-GB" sz="1400" b="1" dirty="0" smtClean="0">
                <a:latin typeface="Segoe UI Semibold" pitchFamily="34" charset="0"/>
              </a:rPr>
              <a:t>18				2	(2 &lt;= 3) = T</a:t>
            </a:r>
          </a:p>
          <a:p>
            <a:pPr>
              <a:spcBef>
                <a:spcPts val="500"/>
              </a:spcBef>
              <a:tabLst>
                <a:tab pos="176213" algn="ctr"/>
                <a:tab pos="1081088" algn="ctr"/>
                <a:tab pos="2058988" algn="ctr"/>
                <a:tab pos="2871788" algn="ctr"/>
                <a:tab pos="3676650" algn="ctr"/>
                <a:tab pos="4664075" algn="ctr"/>
                <a:tab pos="5384800" algn="l"/>
              </a:tabLst>
            </a:pPr>
            <a:r>
              <a:rPr lang="en-GB" sz="1400" b="1" dirty="0">
                <a:latin typeface="Segoe UI Semibold" pitchFamily="34" charset="0"/>
              </a:rPr>
              <a:t>	</a:t>
            </a:r>
            <a:r>
              <a:rPr lang="en-GB" sz="1400" b="1" dirty="0" smtClean="0">
                <a:latin typeface="Segoe UI Semibold" pitchFamily="34" charset="0"/>
              </a:rPr>
              <a:t>19							Enter </a:t>
            </a:r>
            <a:r>
              <a:rPr lang="en-GB" sz="1400" b="1" dirty="0">
                <a:latin typeface="Segoe UI Semibold" pitchFamily="34" charset="0"/>
              </a:rPr>
              <a:t>a number :</a:t>
            </a:r>
          </a:p>
          <a:p>
            <a:pPr>
              <a:spcBef>
                <a:spcPts val="500"/>
              </a:spcBef>
              <a:tabLst>
                <a:tab pos="176213" algn="ctr"/>
                <a:tab pos="1081088" algn="ctr"/>
                <a:tab pos="2058988" algn="ctr"/>
                <a:tab pos="2871788" algn="ctr"/>
                <a:tab pos="3676650" algn="ctr"/>
                <a:tab pos="4664075" algn="ctr"/>
                <a:tab pos="5384800" algn="l"/>
              </a:tabLst>
            </a:pPr>
            <a:r>
              <a:rPr lang="en-GB" sz="1400" b="1" dirty="0" smtClean="0">
                <a:latin typeface="Segoe UI Semibold" pitchFamily="34" charset="0"/>
              </a:rPr>
              <a:t>	20		18</a:t>
            </a:r>
          </a:p>
          <a:p>
            <a:pPr>
              <a:spcBef>
                <a:spcPts val="500"/>
              </a:spcBef>
              <a:tabLst>
                <a:tab pos="176213" algn="ctr"/>
                <a:tab pos="1081088" algn="ctr"/>
                <a:tab pos="2058988" algn="ctr"/>
                <a:tab pos="2871788" algn="ctr"/>
                <a:tab pos="3676650" algn="ctr"/>
                <a:tab pos="4664075" algn="ctr"/>
                <a:tab pos="5384800" algn="l"/>
              </a:tabLst>
            </a:pPr>
            <a:r>
              <a:rPr lang="en-GB" sz="1400" b="1" dirty="0">
                <a:latin typeface="Segoe UI Semibold" pitchFamily="34" charset="0"/>
              </a:rPr>
              <a:t>	</a:t>
            </a:r>
            <a:r>
              <a:rPr lang="en-GB" sz="1400" b="1" dirty="0" smtClean="0">
                <a:latin typeface="Segoe UI Semibold" pitchFamily="34" charset="0"/>
              </a:rPr>
              <a:t>21			43</a:t>
            </a:r>
          </a:p>
          <a:p>
            <a:pPr>
              <a:spcBef>
                <a:spcPts val="500"/>
              </a:spcBef>
              <a:tabLst>
                <a:tab pos="176213" algn="ctr"/>
                <a:tab pos="1081088" algn="ctr"/>
                <a:tab pos="2058988" algn="ctr"/>
                <a:tab pos="2871788" algn="ctr"/>
                <a:tab pos="3676650" algn="ctr"/>
                <a:tab pos="4664075" algn="ctr"/>
                <a:tab pos="5384800" algn="l"/>
              </a:tabLst>
            </a:pPr>
            <a:r>
              <a:rPr lang="en-GB" sz="1400" b="1" dirty="0">
                <a:latin typeface="Segoe UI Semibold" pitchFamily="34" charset="0"/>
              </a:rPr>
              <a:t>	</a:t>
            </a:r>
            <a:r>
              <a:rPr lang="en-GB" sz="1400" b="1" dirty="0" smtClean="0">
                <a:latin typeface="Segoe UI Semibold" pitchFamily="34" charset="0"/>
              </a:rPr>
              <a:t>18				3	(3 &lt;= 3) = T</a:t>
            </a:r>
          </a:p>
          <a:p>
            <a:pPr>
              <a:spcBef>
                <a:spcPts val="500"/>
              </a:spcBef>
              <a:tabLst>
                <a:tab pos="176213" algn="ctr"/>
                <a:tab pos="1081088" algn="ctr"/>
                <a:tab pos="2058988" algn="ctr"/>
                <a:tab pos="2871788" algn="ctr"/>
                <a:tab pos="3676650" algn="ctr"/>
                <a:tab pos="4664075" algn="ctr"/>
                <a:tab pos="5384800" algn="l"/>
              </a:tabLst>
            </a:pPr>
            <a:r>
              <a:rPr lang="en-GB" sz="1400" b="1" dirty="0">
                <a:latin typeface="Segoe UI Semibold" pitchFamily="34" charset="0"/>
              </a:rPr>
              <a:t>	</a:t>
            </a:r>
            <a:r>
              <a:rPr lang="en-GB" sz="1400" b="1" dirty="0" smtClean="0">
                <a:latin typeface="Segoe UI Semibold" pitchFamily="34" charset="0"/>
              </a:rPr>
              <a:t>19							Enter </a:t>
            </a:r>
            <a:r>
              <a:rPr lang="en-GB" sz="1400" b="1" dirty="0">
                <a:latin typeface="Segoe UI Semibold" pitchFamily="34" charset="0"/>
              </a:rPr>
              <a:t>a number :</a:t>
            </a:r>
          </a:p>
          <a:p>
            <a:pPr>
              <a:spcBef>
                <a:spcPts val="500"/>
              </a:spcBef>
              <a:tabLst>
                <a:tab pos="176213" algn="ctr"/>
                <a:tab pos="1081088" algn="ctr"/>
                <a:tab pos="2058988" algn="ctr"/>
                <a:tab pos="2871788" algn="ctr"/>
                <a:tab pos="3676650" algn="ctr"/>
                <a:tab pos="4664075" algn="ctr"/>
                <a:tab pos="5384800" algn="l"/>
              </a:tabLst>
            </a:pPr>
            <a:r>
              <a:rPr lang="en-GB" sz="1400" b="1" dirty="0" smtClean="0">
                <a:latin typeface="Segoe UI Semibold" pitchFamily="34" charset="0"/>
              </a:rPr>
              <a:t>	20		30	</a:t>
            </a:r>
          </a:p>
          <a:p>
            <a:pPr>
              <a:spcBef>
                <a:spcPts val="500"/>
              </a:spcBef>
              <a:tabLst>
                <a:tab pos="176213" algn="ctr"/>
                <a:tab pos="1081088" algn="ctr"/>
                <a:tab pos="2058988" algn="ctr"/>
                <a:tab pos="2871788" algn="ctr"/>
                <a:tab pos="3676650" algn="ctr"/>
                <a:tab pos="4664075" algn="ctr"/>
                <a:tab pos="5384800" algn="l"/>
              </a:tabLst>
            </a:pPr>
            <a:r>
              <a:rPr lang="en-GB" sz="1400" b="1" dirty="0">
                <a:latin typeface="Segoe UI Semibold" pitchFamily="34" charset="0"/>
              </a:rPr>
              <a:t>	</a:t>
            </a:r>
            <a:r>
              <a:rPr lang="en-GB" sz="1400" b="1" dirty="0" smtClean="0">
                <a:latin typeface="Segoe UI Semibold" pitchFamily="34" charset="0"/>
              </a:rPr>
              <a:t>21			73</a:t>
            </a:r>
          </a:p>
          <a:p>
            <a:pPr>
              <a:spcBef>
                <a:spcPts val="500"/>
              </a:spcBef>
              <a:tabLst>
                <a:tab pos="176213" algn="ctr"/>
                <a:tab pos="1081088" algn="ctr"/>
                <a:tab pos="2058988" algn="ctr"/>
                <a:tab pos="2871788" algn="ctr"/>
                <a:tab pos="3676650" algn="ctr"/>
                <a:tab pos="4664075" algn="ctr"/>
                <a:tab pos="5384800" algn="l"/>
              </a:tabLst>
            </a:pPr>
            <a:r>
              <a:rPr lang="en-GB" sz="1400" b="1" dirty="0">
                <a:latin typeface="Segoe UI Semibold" pitchFamily="34" charset="0"/>
              </a:rPr>
              <a:t>	</a:t>
            </a:r>
            <a:r>
              <a:rPr lang="en-GB" sz="1400" b="1" dirty="0" smtClean="0">
                <a:latin typeface="Segoe UI Semibold" pitchFamily="34" charset="0"/>
              </a:rPr>
              <a:t>18				4	(4 &lt;= 3) = F</a:t>
            </a:r>
          </a:p>
          <a:p>
            <a:pPr>
              <a:spcBef>
                <a:spcPts val="500"/>
              </a:spcBef>
              <a:tabLst>
                <a:tab pos="176213" algn="ctr"/>
                <a:tab pos="1081088" algn="ctr"/>
                <a:tab pos="2058988" algn="ctr"/>
                <a:tab pos="2871788" algn="ctr"/>
                <a:tab pos="3676650" algn="ctr"/>
                <a:tab pos="4664075" algn="ctr"/>
                <a:tab pos="5384800" algn="l"/>
              </a:tabLst>
            </a:pPr>
            <a:r>
              <a:rPr lang="en-GB" sz="1400" b="1" dirty="0">
                <a:latin typeface="Segoe UI Semibold" pitchFamily="34" charset="0"/>
              </a:rPr>
              <a:t>	</a:t>
            </a:r>
            <a:r>
              <a:rPr lang="en-GB" sz="1400" b="1" dirty="0" smtClean="0">
                <a:latin typeface="Segoe UI Semibold" pitchFamily="34" charset="0"/>
              </a:rPr>
              <a:t>24							The total of the numbers is 73</a:t>
            </a:r>
            <a:endParaRPr lang="en-GB" dirty="0" smtClean="0">
              <a:latin typeface="Segoe UI Semi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7260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9776"/>
            <a:ext cx="8229600" cy="1143000"/>
          </a:xfrm>
        </p:spPr>
        <p:txBody>
          <a:bodyPr>
            <a:normAutofit/>
          </a:bodyPr>
          <a:lstStyle/>
          <a:p>
            <a:r>
              <a:rPr lang="en-GB" sz="3600" dirty="0" smtClean="0"/>
              <a:t>for loop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4071987"/>
            <a:ext cx="8229600" cy="2434275"/>
          </a:xfrm>
        </p:spPr>
        <p:txBody>
          <a:bodyPr>
            <a:normAutofit/>
          </a:bodyPr>
          <a:lstStyle/>
          <a:p>
            <a:pPr marL="800100" indent="0">
              <a:buNone/>
            </a:pPr>
            <a:endParaRPr lang="en-GB" sz="1600" dirty="0" smtClean="0">
              <a:latin typeface="Segoe UI Semibold" pitchFamily="34" charset="0"/>
            </a:endParaRPr>
          </a:p>
          <a:p>
            <a:pPr marL="800100" indent="0">
              <a:buNone/>
            </a:pPr>
            <a:endParaRPr lang="en-GB" sz="1600" dirty="0" smtClean="0">
              <a:latin typeface="Segoe UI Semibold" pitchFamily="34" charset="0"/>
            </a:endParaRPr>
          </a:p>
          <a:p>
            <a:pPr marL="800100" indent="0">
              <a:buNone/>
            </a:pPr>
            <a:endParaRPr lang="en-GB" sz="1600" dirty="0" smtClean="0">
              <a:latin typeface="Segoe UI Semibold" pitchFamily="34" charset="0"/>
            </a:endParaRPr>
          </a:p>
          <a:p>
            <a:endParaRPr lang="en-GB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16416" y="6453336"/>
            <a:ext cx="762000" cy="365125"/>
          </a:xfrm>
        </p:spPr>
        <p:txBody>
          <a:bodyPr/>
          <a:lstStyle/>
          <a:p>
            <a:fld id="{BA9B540C-44DA-4F69-89C9-7C84606640D3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57200" y="1700808"/>
            <a:ext cx="8507288" cy="4752528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GB" sz="2000" b="1" dirty="0" smtClean="0"/>
              <a:t>NOTE:</a:t>
            </a:r>
          </a:p>
          <a:p>
            <a:pPr>
              <a:lnSpc>
                <a:spcPct val="150000"/>
              </a:lnSpc>
            </a:pPr>
            <a:r>
              <a:rPr lang="en-GB" sz="2000" b="1" dirty="0"/>
              <a:t>f</a:t>
            </a:r>
            <a:r>
              <a:rPr lang="en-GB" sz="2000" b="1" dirty="0" smtClean="0"/>
              <a:t>or loops generally have 3 parameters:</a:t>
            </a:r>
          </a:p>
          <a:p>
            <a:pPr marL="0" indent="0">
              <a:lnSpc>
                <a:spcPct val="150000"/>
              </a:lnSpc>
              <a:buNone/>
              <a:tabLst>
                <a:tab pos="1073150" algn="l"/>
                <a:tab pos="3233738" algn="l"/>
                <a:tab pos="5021263" algn="l"/>
              </a:tabLst>
            </a:pPr>
            <a:r>
              <a:rPr lang="en-GB" sz="2000" b="1" dirty="0"/>
              <a:t>	</a:t>
            </a:r>
            <a:r>
              <a:rPr lang="en-GB" sz="2000" b="1" dirty="0">
                <a:solidFill>
                  <a:srgbClr val="FF0000"/>
                </a:solidFill>
              </a:rPr>
              <a:t> </a:t>
            </a:r>
            <a:r>
              <a:rPr lang="en-GB" sz="2000" b="1" dirty="0" smtClean="0">
                <a:solidFill>
                  <a:srgbClr val="FF0000"/>
                </a:solidFill>
              </a:rPr>
              <a:t>initialisation</a:t>
            </a:r>
            <a:r>
              <a:rPr lang="en-GB" sz="2000" b="1" dirty="0" smtClean="0"/>
              <a:t>   	</a:t>
            </a:r>
            <a:r>
              <a:rPr lang="en-GB" sz="2000" b="1" dirty="0" smtClean="0">
                <a:solidFill>
                  <a:srgbClr val="00B050"/>
                </a:solidFill>
              </a:rPr>
              <a:t>condition</a:t>
            </a:r>
            <a:r>
              <a:rPr lang="en-GB" sz="2000" b="1" dirty="0"/>
              <a:t>	</a:t>
            </a:r>
            <a:r>
              <a:rPr lang="en-GB" sz="2000" b="1" dirty="0" smtClean="0">
                <a:solidFill>
                  <a:srgbClr val="7030A0"/>
                </a:solidFill>
              </a:rPr>
              <a:t>adjustment</a:t>
            </a:r>
            <a:endParaRPr lang="en-GB" sz="2000" b="1" dirty="0" smtClean="0"/>
          </a:p>
          <a:p>
            <a:pPr>
              <a:lnSpc>
                <a:spcPct val="150000"/>
              </a:lnSpc>
            </a:pPr>
            <a:endParaRPr lang="en-GB" sz="2000" b="1" dirty="0" smtClean="0"/>
          </a:p>
          <a:p>
            <a:pPr>
              <a:lnSpc>
                <a:spcPct val="150000"/>
              </a:lnSpc>
            </a:pPr>
            <a:r>
              <a:rPr lang="en-GB" sz="2000" b="1" dirty="0" smtClean="0"/>
              <a:t>Parameters are separated by a semicolon</a:t>
            </a:r>
          </a:p>
          <a:p>
            <a:pPr marL="0" indent="0">
              <a:lnSpc>
                <a:spcPct val="150000"/>
              </a:lnSpc>
              <a:buNone/>
              <a:tabLst>
                <a:tab pos="1073150" algn="l"/>
              </a:tabLst>
            </a:pPr>
            <a:r>
              <a:rPr lang="en-GB" sz="2000" b="1" dirty="0" smtClean="0"/>
              <a:t>	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GB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count = 0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GB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 &lt; HOWMANY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GB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count++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GB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endParaRPr lang="en-GB" sz="2000" b="1" dirty="0" smtClean="0"/>
          </a:p>
          <a:p>
            <a:pPr>
              <a:lnSpc>
                <a:spcPct val="150000"/>
              </a:lnSpc>
            </a:pPr>
            <a:r>
              <a:rPr lang="en-GB" sz="2000" b="1" dirty="0" smtClean="0"/>
              <a:t>Any set of statements inside curly brackets is a </a:t>
            </a:r>
            <a:r>
              <a:rPr lang="en-GB" sz="2000" b="1" i="1" dirty="0" smtClean="0"/>
              <a:t>block</a:t>
            </a:r>
            <a:endParaRPr lang="en-GB" sz="2000" b="1" dirty="0" smtClean="0"/>
          </a:p>
          <a:p>
            <a:pPr>
              <a:lnSpc>
                <a:spcPct val="150000"/>
              </a:lnSpc>
            </a:pPr>
            <a:r>
              <a:rPr lang="en-GB" sz="2000" b="1" dirty="0" smtClean="0"/>
              <a:t>Indentation rules apply	</a:t>
            </a:r>
          </a:p>
        </p:txBody>
      </p:sp>
    </p:spTree>
    <p:extLst>
      <p:ext uri="{BB962C8B-B14F-4D97-AF65-F5344CB8AC3E}">
        <p14:creationId xmlns:p14="http://schemas.microsoft.com/office/powerpoint/2010/main" val="2627672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772816"/>
            <a:ext cx="8435280" cy="1296144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sz="2000" b="1" dirty="0" smtClean="0">
                <a:latin typeface="Segoe UI Semibold" pitchFamily="34" charset="0"/>
              </a:rPr>
              <a:t>Print out every 6</a:t>
            </a:r>
            <a:r>
              <a:rPr lang="en-GB" sz="2000" b="1" baseline="30000" dirty="0" smtClean="0">
                <a:latin typeface="Segoe UI Semibold" pitchFamily="34" charset="0"/>
              </a:rPr>
              <a:t>th</a:t>
            </a:r>
            <a:r>
              <a:rPr lang="en-GB" sz="2000" b="1" dirty="0" smtClean="0">
                <a:latin typeface="Segoe UI Semibold" pitchFamily="34" charset="0"/>
              </a:rPr>
              <a:t> number starting from 3 up to 24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544108" y="5373216"/>
            <a:ext cx="3096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 = number + 6</a:t>
            </a:r>
            <a:endParaRPr lang="en-GB" sz="20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6876256" y="3429002"/>
            <a:ext cx="432048" cy="19442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848942"/>
          </a:xfrm>
        </p:spPr>
        <p:txBody>
          <a:bodyPr>
            <a:normAutofit/>
          </a:bodyPr>
          <a:lstStyle/>
          <a:p>
            <a:r>
              <a:rPr lang="en-GB" sz="3600" dirty="0" smtClean="0"/>
              <a:t>for loop </a:t>
            </a:r>
            <a:r>
              <a:rPr lang="en-GB" sz="2800" dirty="0" smtClean="0"/>
              <a:t>(Example)</a:t>
            </a:r>
            <a:endParaRPr lang="en-GB" sz="3600" dirty="0"/>
          </a:p>
        </p:txBody>
      </p:sp>
      <p:sp>
        <p:nvSpPr>
          <p:cNvPr id="2" name="TextBox 1"/>
          <p:cNvSpPr txBox="1"/>
          <p:nvPr/>
        </p:nvSpPr>
        <p:spPr>
          <a:xfrm>
            <a:off x="463218" y="2952089"/>
            <a:ext cx="8213238" cy="1985159"/>
          </a:xfrm>
          <a:prstGeom prst="rect">
            <a:avLst/>
          </a:prstGeom>
          <a:noFill/>
          <a:ln w="2540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365760" lvl="1" indent="0">
              <a:spcBef>
                <a:spcPts val="0"/>
              </a:spcBef>
              <a:buNone/>
              <a:tabLst>
                <a:tab pos="720725" algn="l"/>
                <a:tab pos="1081088" algn="l"/>
              </a:tabLst>
            </a:pPr>
            <a:r>
              <a:rPr lang="en-GB" sz="2400" b="1" dirty="0">
                <a:latin typeface="Segoe UI Semibold" pitchFamily="34" charset="0"/>
              </a:rPr>
              <a:t>	</a:t>
            </a:r>
            <a:r>
              <a:rPr lang="en-GB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GB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GB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 = </a:t>
            </a:r>
            <a:r>
              <a:rPr lang="en-GB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3; </a:t>
            </a:r>
            <a:r>
              <a:rPr lang="en-GB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 &lt;= </a:t>
            </a:r>
            <a:r>
              <a:rPr lang="en-GB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24</a:t>
            </a:r>
            <a:r>
              <a:rPr lang="en-GB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number+=</a:t>
            </a:r>
            <a:r>
              <a:rPr lang="en-GB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6) </a:t>
            </a:r>
            <a:r>
              <a:rPr lang="en-GB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365760" lvl="1" indent="0">
              <a:spcBef>
                <a:spcPts val="0"/>
              </a:spcBef>
              <a:buNone/>
              <a:tabLst>
                <a:tab pos="720725" algn="l"/>
                <a:tab pos="1081088" algn="l"/>
              </a:tabLst>
            </a:pPr>
            <a:r>
              <a:rPr lang="en-GB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GB" sz="20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6838" lvl="1" indent="0">
              <a:spcBef>
                <a:spcPts val="600"/>
              </a:spcBef>
              <a:buNone/>
              <a:tabLst>
                <a:tab pos="720725" algn="l"/>
                <a:tab pos="1081088" algn="l"/>
              </a:tabLst>
            </a:pPr>
            <a:r>
              <a:rPr lang="en-GB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GB" sz="20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GB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(number);</a:t>
            </a:r>
          </a:p>
          <a:p>
            <a:pPr marL="96838" lvl="1" indent="0">
              <a:spcBef>
                <a:spcPts val="600"/>
              </a:spcBef>
              <a:buNone/>
              <a:tabLst>
                <a:tab pos="720725" algn="l"/>
                <a:tab pos="1081088" algn="l"/>
              </a:tabLst>
            </a:pPr>
            <a:endParaRPr lang="en-GB" sz="20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6838" lvl="1" indent="0">
              <a:spcBef>
                <a:spcPts val="600"/>
              </a:spcBef>
              <a:buNone/>
              <a:tabLst>
                <a:tab pos="720725" algn="l"/>
                <a:tab pos="1081088" algn="l"/>
              </a:tabLst>
            </a:pPr>
            <a:r>
              <a:rPr lang="en-GB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  <a:r>
              <a:rPr lang="en-GB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//for</a:t>
            </a:r>
            <a:r>
              <a:rPr lang="en-GB" sz="2400" b="1" dirty="0">
                <a:latin typeface="Segoe UI Semibold" pitchFamily="34" charset="0"/>
              </a:rPr>
              <a:t>		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080320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32080"/>
            <a:ext cx="8229600" cy="780696"/>
          </a:xfrm>
        </p:spPr>
        <p:txBody>
          <a:bodyPr>
            <a:normAutofit/>
          </a:bodyPr>
          <a:lstStyle/>
          <a:p>
            <a:r>
              <a:rPr lang="en-GB" sz="3600" dirty="0" smtClean="0"/>
              <a:t>Learning Objectives</a:t>
            </a:r>
            <a:endParaRPr lang="en-GB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19174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2400" b="1" dirty="0" smtClean="0"/>
              <a:t>To </a:t>
            </a:r>
            <a:r>
              <a:rPr lang="en-GB" sz="2400" b="1" dirty="0"/>
              <a:t>introduce and become familiar </a:t>
            </a:r>
            <a:r>
              <a:rPr lang="en-GB" sz="2400" b="1" dirty="0" smtClean="0"/>
              <a:t>with: </a:t>
            </a:r>
          </a:p>
          <a:p>
            <a:pPr lvl="1">
              <a:lnSpc>
                <a:spcPct val="150000"/>
              </a:lnSpc>
            </a:pPr>
            <a:r>
              <a:rPr lang="en-GB" sz="2200" b="1" dirty="0"/>
              <a:t>R</a:t>
            </a:r>
            <a:r>
              <a:rPr lang="en-GB" sz="2200" b="1" dirty="0" smtClean="0"/>
              <a:t>epetition </a:t>
            </a:r>
            <a:r>
              <a:rPr lang="en-GB" sz="2200" b="1" dirty="0"/>
              <a:t>of a statement (or block of statements)</a:t>
            </a:r>
          </a:p>
          <a:p>
            <a:pPr lvl="1">
              <a:lnSpc>
                <a:spcPct val="150000"/>
              </a:lnSpc>
            </a:pPr>
            <a:r>
              <a:rPr lang="en-GB" sz="2200" b="1" dirty="0" smtClean="0"/>
              <a:t>The 3 types </a:t>
            </a:r>
            <a:r>
              <a:rPr lang="en-GB" sz="2200" b="1" dirty="0"/>
              <a:t>of </a:t>
            </a:r>
            <a:r>
              <a:rPr lang="en-GB" sz="2200" b="1" dirty="0" smtClean="0"/>
              <a:t>repetition supported in </a:t>
            </a:r>
            <a:r>
              <a:rPr lang="en-GB" sz="2200" b="1" dirty="0"/>
              <a:t>Java:</a:t>
            </a:r>
          </a:p>
          <a:p>
            <a:pPr lvl="2">
              <a:lnSpc>
                <a:spcPct val="150000"/>
              </a:lnSpc>
            </a:pPr>
            <a:r>
              <a:rPr lang="en-GB" sz="2000" b="1" dirty="0"/>
              <a:t>for statement</a:t>
            </a:r>
          </a:p>
          <a:p>
            <a:pPr lvl="2">
              <a:lnSpc>
                <a:spcPct val="150000"/>
              </a:lnSpc>
            </a:pPr>
            <a:r>
              <a:rPr lang="en-GB" sz="2000" b="1" dirty="0"/>
              <a:t>do … while statement</a:t>
            </a:r>
          </a:p>
          <a:p>
            <a:pPr lvl="2">
              <a:lnSpc>
                <a:spcPct val="150000"/>
              </a:lnSpc>
            </a:pPr>
            <a:r>
              <a:rPr lang="en-GB" sz="2000" b="1" dirty="0"/>
              <a:t>while statement</a:t>
            </a:r>
          </a:p>
          <a:p>
            <a:pPr marL="0" indent="0">
              <a:buNone/>
            </a:pPr>
            <a:endParaRPr lang="en-GB" sz="1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244408" y="6381328"/>
            <a:ext cx="762000" cy="365125"/>
          </a:xfrm>
          <a:prstGeom prst="rect">
            <a:avLst/>
          </a:prstGeom>
        </p:spPr>
        <p:txBody>
          <a:bodyPr/>
          <a:lstStyle/>
          <a:p>
            <a:fld id="{4C1DEB5B-531F-4007-A791-9BC534025A1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3439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464929719"/>
              </p:ext>
            </p:extLst>
          </p:nvPr>
        </p:nvGraphicFramePr>
        <p:xfrm>
          <a:off x="1547664" y="3092316"/>
          <a:ext cx="5689125" cy="51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6513"/>
                <a:gridCol w="966612"/>
                <a:gridCol w="1764000"/>
                <a:gridCol w="2412000"/>
              </a:tblGrid>
              <a:tr h="475565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Segoe UI Semibold" pitchFamily="34" charset="0"/>
                        </a:rPr>
                        <a:t>Line No.</a:t>
                      </a:r>
                      <a:endParaRPr lang="en-GB" sz="1400" b="1" dirty="0">
                        <a:latin typeface="Segoe UI Semibold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Segoe UI Semibold" pitchFamily="34" charset="0"/>
                        </a:rPr>
                        <a:t>number</a:t>
                      </a:r>
                      <a:endParaRPr lang="en-GB" sz="1400" b="1" dirty="0">
                        <a:latin typeface="Segoe UI Semibold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Segoe UI Semibold" pitchFamily="34" charset="0"/>
                        </a:rPr>
                        <a:t>number &lt;= 24</a:t>
                      </a:r>
                      <a:endParaRPr lang="en-GB" sz="1400" b="1" dirty="0">
                        <a:latin typeface="Segoe UI Semibold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Segoe UI Semibold" pitchFamily="34" charset="0"/>
                        </a:rPr>
                        <a:t>Output</a:t>
                      </a:r>
                      <a:endParaRPr lang="en-GB" sz="1400" b="1" dirty="0">
                        <a:latin typeface="Segoe UI Semibold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3568" y="3645024"/>
            <a:ext cx="6984776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20725">
              <a:spcBef>
                <a:spcPts val="600"/>
              </a:spcBef>
              <a:tabLst>
                <a:tab pos="1081088" algn="ctr"/>
                <a:tab pos="1792288" algn="ctr"/>
                <a:tab pos="3140075" algn="ctr"/>
                <a:tab pos="5292725" algn="ctr"/>
                <a:tab pos="5919788" algn="l"/>
              </a:tabLst>
            </a:pPr>
            <a:r>
              <a:rPr lang="en-GB" dirty="0" smtClean="0"/>
              <a:t>	</a:t>
            </a:r>
            <a:r>
              <a:rPr lang="en-GB" sz="1600" b="1" dirty="0" smtClean="0">
                <a:latin typeface="Segoe UI Semibold" pitchFamily="34" charset="0"/>
              </a:rPr>
              <a:t>1	3	(3 &lt;= 24) = T</a:t>
            </a:r>
          </a:p>
          <a:p>
            <a:pPr marL="720725">
              <a:spcBef>
                <a:spcPts val="600"/>
              </a:spcBef>
              <a:tabLst>
                <a:tab pos="1081088" algn="ctr"/>
                <a:tab pos="1792288" algn="ctr"/>
                <a:tab pos="3140075" algn="ctr"/>
                <a:tab pos="5292725" algn="ctr"/>
                <a:tab pos="5919788" algn="l"/>
              </a:tabLst>
            </a:pPr>
            <a:r>
              <a:rPr lang="en-GB" sz="1600" b="1" dirty="0">
                <a:latin typeface="Segoe UI Semibold" pitchFamily="34" charset="0"/>
              </a:rPr>
              <a:t>	</a:t>
            </a:r>
            <a:r>
              <a:rPr lang="en-GB" sz="1600" b="1" dirty="0" smtClean="0">
                <a:latin typeface="Segoe UI Semibold" pitchFamily="34" charset="0"/>
              </a:rPr>
              <a:t>2			3	</a:t>
            </a:r>
          </a:p>
          <a:p>
            <a:pPr marL="720725">
              <a:spcBef>
                <a:spcPts val="600"/>
              </a:spcBef>
              <a:tabLst>
                <a:tab pos="1081088" algn="ctr"/>
                <a:tab pos="1792288" algn="ctr"/>
                <a:tab pos="3140075" algn="ctr"/>
                <a:tab pos="5292725" algn="ctr"/>
                <a:tab pos="5919788" algn="l"/>
              </a:tabLst>
            </a:pPr>
            <a:r>
              <a:rPr lang="en-GB" sz="1600" b="1" dirty="0">
                <a:latin typeface="Segoe UI Semibold" pitchFamily="34" charset="0"/>
              </a:rPr>
              <a:t>	</a:t>
            </a:r>
            <a:r>
              <a:rPr lang="en-GB" sz="1600" b="1" dirty="0" smtClean="0">
                <a:latin typeface="Segoe UI Semibold" pitchFamily="34" charset="0"/>
              </a:rPr>
              <a:t>1	9	(9 </a:t>
            </a:r>
            <a:r>
              <a:rPr lang="en-GB" sz="1600" b="1" dirty="0">
                <a:latin typeface="Segoe UI Semibold" pitchFamily="34" charset="0"/>
              </a:rPr>
              <a:t>&lt;= </a:t>
            </a:r>
            <a:r>
              <a:rPr lang="en-GB" sz="1600" b="1" dirty="0" smtClean="0">
                <a:latin typeface="Segoe UI Semibold" pitchFamily="34" charset="0"/>
              </a:rPr>
              <a:t>24) </a:t>
            </a:r>
            <a:r>
              <a:rPr lang="en-GB" sz="1600" b="1" dirty="0">
                <a:latin typeface="Segoe UI Semibold" pitchFamily="34" charset="0"/>
              </a:rPr>
              <a:t>= </a:t>
            </a:r>
            <a:r>
              <a:rPr lang="en-GB" sz="1600" b="1" dirty="0" smtClean="0">
                <a:latin typeface="Segoe UI Semibold" pitchFamily="34" charset="0"/>
              </a:rPr>
              <a:t>T</a:t>
            </a:r>
          </a:p>
          <a:p>
            <a:pPr marL="720725">
              <a:spcBef>
                <a:spcPts val="600"/>
              </a:spcBef>
              <a:tabLst>
                <a:tab pos="1081088" algn="ctr"/>
                <a:tab pos="1792288" algn="ctr"/>
                <a:tab pos="3140075" algn="ctr"/>
                <a:tab pos="5292725" algn="ctr"/>
                <a:tab pos="5919788" algn="l"/>
              </a:tabLst>
            </a:pPr>
            <a:r>
              <a:rPr lang="en-GB" sz="1600" b="1" dirty="0">
                <a:latin typeface="Segoe UI Semibold" pitchFamily="34" charset="0"/>
              </a:rPr>
              <a:t>	</a:t>
            </a:r>
            <a:r>
              <a:rPr lang="en-GB" sz="1600" b="1" dirty="0" smtClean="0">
                <a:latin typeface="Segoe UI Semibold" pitchFamily="34" charset="0"/>
              </a:rPr>
              <a:t>2			9</a:t>
            </a:r>
          </a:p>
          <a:p>
            <a:pPr marL="720725">
              <a:spcBef>
                <a:spcPts val="600"/>
              </a:spcBef>
              <a:tabLst>
                <a:tab pos="1081088" algn="ctr"/>
                <a:tab pos="1792288" algn="ctr"/>
                <a:tab pos="3140075" algn="ctr"/>
                <a:tab pos="5292725" algn="ctr"/>
                <a:tab pos="5919788" algn="l"/>
              </a:tabLst>
            </a:pPr>
            <a:r>
              <a:rPr lang="en-GB" sz="1600" b="1" dirty="0" smtClean="0">
                <a:latin typeface="Segoe UI Semibold" pitchFamily="34" charset="0"/>
              </a:rPr>
              <a:t>	1	15	(15 &lt;= 24) = T</a:t>
            </a:r>
          </a:p>
          <a:p>
            <a:pPr marL="720725">
              <a:spcBef>
                <a:spcPts val="600"/>
              </a:spcBef>
              <a:tabLst>
                <a:tab pos="1081088" algn="ctr"/>
                <a:tab pos="1792288" algn="ctr"/>
                <a:tab pos="3140075" algn="ctr"/>
                <a:tab pos="5292725" algn="ctr"/>
                <a:tab pos="5919788" algn="l"/>
              </a:tabLst>
            </a:pPr>
            <a:r>
              <a:rPr lang="en-GB" sz="1600" b="1" dirty="0" smtClean="0">
                <a:latin typeface="Segoe UI Semibold" pitchFamily="34" charset="0"/>
              </a:rPr>
              <a:t>	2			15</a:t>
            </a:r>
            <a:endParaRPr lang="en-GB" sz="1600" b="1" dirty="0">
              <a:latin typeface="Segoe UI Semibold" pitchFamily="34" charset="0"/>
            </a:endParaRPr>
          </a:p>
          <a:p>
            <a:pPr marL="720725">
              <a:spcBef>
                <a:spcPts val="600"/>
              </a:spcBef>
              <a:tabLst>
                <a:tab pos="1081088" algn="ctr"/>
                <a:tab pos="1792288" algn="ctr"/>
                <a:tab pos="3140075" algn="ctr"/>
                <a:tab pos="5292725" algn="ctr"/>
                <a:tab pos="5919788" algn="l"/>
              </a:tabLst>
            </a:pPr>
            <a:r>
              <a:rPr lang="en-GB" sz="1600" b="1" dirty="0">
                <a:latin typeface="Segoe UI Semibold" pitchFamily="34" charset="0"/>
              </a:rPr>
              <a:t>	</a:t>
            </a:r>
            <a:r>
              <a:rPr lang="en-GB" sz="1600" b="1" dirty="0" smtClean="0">
                <a:latin typeface="Segoe UI Semibold" pitchFamily="34" charset="0"/>
              </a:rPr>
              <a:t>1	21	(21 </a:t>
            </a:r>
            <a:r>
              <a:rPr lang="en-GB" sz="1600" b="1" dirty="0">
                <a:latin typeface="Segoe UI Semibold" pitchFamily="34" charset="0"/>
              </a:rPr>
              <a:t>&lt;= </a:t>
            </a:r>
            <a:r>
              <a:rPr lang="en-GB" sz="1600" b="1" dirty="0" smtClean="0">
                <a:latin typeface="Segoe UI Semibold" pitchFamily="34" charset="0"/>
              </a:rPr>
              <a:t>24) </a:t>
            </a:r>
            <a:r>
              <a:rPr lang="en-GB" sz="1600" b="1" dirty="0">
                <a:latin typeface="Segoe UI Semibold" pitchFamily="34" charset="0"/>
              </a:rPr>
              <a:t>= T</a:t>
            </a:r>
          </a:p>
          <a:p>
            <a:pPr marL="720725">
              <a:spcBef>
                <a:spcPts val="600"/>
              </a:spcBef>
              <a:tabLst>
                <a:tab pos="1081088" algn="ctr"/>
                <a:tab pos="1792288" algn="ctr"/>
                <a:tab pos="3140075" algn="ctr"/>
                <a:tab pos="5292725" algn="ctr"/>
                <a:tab pos="5919788" algn="l"/>
              </a:tabLst>
            </a:pPr>
            <a:r>
              <a:rPr lang="en-GB" sz="1600" b="1" dirty="0" smtClean="0">
                <a:latin typeface="Segoe UI Semibold" pitchFamily="34" charset="0"/>
              </a:rPr>
              <a:t>	2			21</a:t>
            </a:r>
          </a:p>
          <a:p>
            <a:pPr marL="720725">
              <a:spcBef>
                <a:spcPts val="600"/>
              </a:spcBef>
              <a:tabLst>
                <a:tab pos="1081088" algn="ctr"/>
                <a:tab pos="1792288" algn="ctr"/>
                <a:tab pos="3140075" algn="ctr"/>
                <a:tab pos="5292725" algn="ctr"/>
                <a:tab pos="5919788" algn="l"/>
              </a:tabLst>
            </a:pPr>
            <a:r>
              <a:rPr lang="en-GB" sz="1600" b="1" dirty="0">
                <a:latin typeface="Segoe UI Semibold" pitchFamily="34" charset="0"/>
              </a:rPr>
              <a:t>	</a:t>
            </a:r>
            <a:r>
              <a:rPr lang="en-GB" sz="1600" b="1" dirty="0" smtClean="0">
                <a:latin typeface="Segoe UI Semibold" pitchFamily="34" charset="0"/>
              </a:rPr>
              <a:t>1	27	(27 </a:t>
            </a:r>
            <a:r>
              <a:rPr lang="en-GB" sz="1600" b="1" dirty="0">
                <a:latin typeface="Segoe UI Semibold" pitchFamily="34" charset="0"/>
              </a:rPr>
              <a:t>&lt;= </a:t>
            </a:r>
            <a:r>
              <a:rPr lang="en-GB" sz="1600" b="1" dirty="0" smtClean="0">
                <a:latin typeface="Segoe UI Semibold" pitchFamily="34" charset="0"/>
              </a:rPr>
              <a:t>24) </a:t>
            </a:r>
            <a:r>
              <a:rPr lang="en-GB" sz="1600" b="1" dirty="0">
                <a:latin typeface="Segoe UI Semibold" pitchFamily="34" charset="0"/>
              </a:rPr>
              <a:t>= </a:t>
            </a:r>
            <a:r>
              <a:rPr lang="en-GB" sz="1600" b="1" dirty="0" smtClean="0">
                <a:latin typeface="Segoe UI Semibold" pitchFamily="34" charset="0"/>
              </a:rPr>
              <a:t>F</a:t>
            </a:r>
            <a:endParaRPr lang="en-GB" sz="1600" b="1" dirty="0">
              <a:latin typeface="Segoe UI Semibold" pitchFamily="34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782960"/>
          </a:xfrm>
        </p:spPr>
        <p:txBody>
          <a:bodyPr>
            <a:normAutofit/>
          </a:bodyPr>
          <a:lstStyle/>
          <a:p>
            <a:r>
              <a:rPr lang="en-GB" sz="3600" dirty="0" smtClean="0"/>
              <a:t>Program Trace</a:t>
            </a:r>
            <a:endParaRPr lang="en-GB" sz="3600" dirty="0"/>
          </a:p>
        </p:txBody>
      </p:sp>
      <p:sp>
        <p:nvSpPr>
          <p:cNvPr id="2" name="Rectangle 1"/>
          <p:cNvSpPr/>
          <p:nvPr/>
        </p:nvSpPr>
        <p:spPr>
          <a:xfrm>
            <a:off x="755576" y="1528065"/>
            <a:ext cx="7704856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6838" lvl="1" indent="0">
              <a:spcBef>
                <a:spcPts val="600"/>
              </a:spcBef>
              <a:spcAft>
                <a:spcPts val="600"/>
              </a:spcAft>
              <a:buNone/>
              <a:tabLst>
                <a:tab pos="720725" algn="l"/>
                <a:tab pos="1081088" algn="l"/>
              </a:tabLst>
            </a:pP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en-GB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GB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 = </a:t>
            </a:r>
            <a:r>
              <a:rPr lang="en-GB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3; </a:t>
            </a:r>
            <a:r>
              <a:rPr lang="en-GB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 &lt;= </a:t>
            </a:r>
            <a:r>
              <a:rPr lang="en-GB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24; </a:t>
            </a:r>
            <a:r>
              <a:rPr lang="en-GB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number+=</a:t>
            </a:r>
            <a:r>
              <a:rPr lang="en-GB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6) {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96838" lvl="1" indent="0">
              <a:spcBef>
                <a:spcPts val="600"/>
              </a:spcBef>
              <a:spcAft>
                <a:spcPts val="600"/>
              </a:spcAft>
              <a:buNone/>
              <a:tabLst>
                <a:tab pos="720725" algn="l"/>
                <a:tab pos="1081088" algn="l"/>
              </a:tabLst>
            </a:pP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GB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GB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(number);</a:t>
            </a:r>
            <a:endParaRPr lang="en-GB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6838" lvl="1" indent="0">
              <a:spcBef>
                <a:spcPts val="600"/>
              </a:spcBef>
              <a:spcAft>
                <a:spcPts val="600"/>
              </a:spcAft>
              <a:buNone/>
              <a:tabLst>
                <a:tab pos="720725" algn="l"/>
                <a:tab pos="1081088" algn="l"/>
              </a:tabLst>
            </a:pP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en-GB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//for</a:t>
            </a:r>
            <a:endParaRPr lang="en-GB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4892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80696"/>
          </a:xfrm>
        </p:spPr>
        <p:txBody>
          <a:bodyPr>
            <a:normAutofit/>
          </a:bodyPr>
          <a:lstStyle/>
          <a:p>
            <a:r>
              <a:rPr lang="en-GB" sz="3600" dirty="0" smtClean="0"/>
              <a:t>for loop - Diagrammatically</a:t>
            </a:r>
            <a:endParaRPr lang="en-GB" sz="3600" dirty="0"/>
          </a:p>
        </p:txBody>
      </p:sp>
      <p:sp>
        <p:nvSpPr>
          <p:cNvPr id="4" name="Flowchart: Decision 3"/>
          <p:cNvSpPr/>
          <p:nvPr/>
        </p:nvSpPr>
        <p:spPr>
          <a:xfrm>
            <a:off x="2411760" y="2852936"/>
            <a:ext cx="3240360" cy="1728192"/>
          </a:xfrm>
          <a:prstGeom prst="flowChartDecisi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atin typeface="Segoe UI Semibold" panose="020B0702040204020203" pitchFamily="34" charset="0"/>
              </a:rPr>
              <a:t>Check</a:t>
            </a:r>
          </a:p>
          <a:p>
            <a:pPr algn="ctr"/>
            <a:endParaRPr lang="en-GB" sz="1600" b="1" dirty="0" smtClean="0">
              <a:latin typeface="Segoe UI Semibold" panose="020B0702040204020203" pitchFamily="34" charset="0"/>
            </a:endParaRPr>
          </a:p>
          <a:p>
            <a:pPr algn="ctr"/>
            <a:r>
              <a:rPr lang="en-GB" sz="1600" b="1" dirty="0" smtClean="0">
                <a:latin typeface="Segoe UI Semibold" panose="020B0702040204020203" pitchFamily="34" charset="0"/>
              </a:rPr>
              <a:t>CONDITION</a:t>
            </a:r>
            <a:endParaRPr lang="en-GB" sz="1600" b="1" dirty="0">
              <a:latin typeface="Segoe UI Semibold" panose="020B0702040204020203" pitchFamily="34" charset="0"/>
            </a:endParaRPr>
          </a:p>
        </p:txBody>
      </p:sp>
      <p:cxnSp>
        <p:nvCxnSpPr>
          <p:cNvPr id="6" name="Straight Arrow Connector 5"/>
          <p:cNvCxnSpPr>
            <a:stCxn id="4" idx="2"/>
          </p:cNvCxnSpPr>
          <p:nvPr/>
        </p:nvCxnSpPr>
        <p:spPr>
          <a:xfrm flipH="1">
            <a:off x="4012567" y="4581128"/>
            <a:ext cx="19373" cy="1080120"/>
          </a:xfrm>
          <a:prstGeom prst="straightConnector1">
            <a:avLst/>
          </a:prstGeom>
          <a:ln w="50800">
            <a:headEnd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29" idx="2"/>
          </p:cNvCxnSpPr>
          <p:nvPr/>
        </p:nvCxnSpPr>
        <p:spPr>
          <a:xfrm>
            <a:off x="4031711" y="2348880"/>
            <a:ext cx="0" cy="504056"/>
          </a:xfrm>
          <a:prstGeom prst="straightConnector1">
            <a:avLst/>
          </a:prstGeom>
          <a:ln w="50800">
            <a:headEnd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23" idx="1"/>
            <a:endCxn id="4" idx="3"/>
          </p:cNvCxnSpPr>
          <p:nvPr/>
        </p:nvCxnSpPr>
        <p:spPr>
          <a:xfrm flipH="1">
            <a:off x="5652120" y="3717032"/>
            <a:ext cx="719621" cy="0"/>
          </a:xfrm>
          <a:prstGeom prst="straightConnector1">
            <a:avLst/>
          </a:prstGeom>
          <a:ln w="50800">
            <a:headEnd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6371741" y="5229200"/>
            <a:ext cx="2088691" cy="86409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atin typeface="Segoe UI Semibold" panose="020B0702040204020203" pitchFamily="34" charset="0"/>
              </a:rPr>
              <a:t>Execute</a:t>
            </a:r>
          </a:p>
          <a:p>
            <a:pPr algn="ctr"/>
            <a:r>
              <a:rPr lang="en-GB" b="1" dirty="0" smtClean="0">
                <a:latin typeface="Segoe UI Semibold" panose="020B0702040204020203" pitchFamily="34" charset="0"/>
              </a:rPr>
              <a:t>Body of Loop</a:t>
            </a:r>
            <a:endParaRPr lang="en-GB" b="1" dirty="0">
              <a:latin typeface="Segoe UI Semibold" panose="020B0702040204020203" pitchFamily="34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3997412" y="6165305"/>
            <a:ext cx="15155" cy="648071"/>
          </a:xfrm>
          <a:prstGeom prst="straightConnector1">
            <a:avLst/>
          </a:prstGeom>
          <a:ln w="50800">
            <a:headEnd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905306" y="4938819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latin typeface="Segoe UI Semibold" panose="020B0702040204020203" pitchFamily="34" charset="0"/>
              </a:rPr>
              <a:t>true</a:t>
            </a:r>
            <a:endParaRPr lang="en-GB" b="1" dirty="0">
              <a:latin typeface="Segoe UI Semibold" panose="020B0702040204020203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259632" y="3212976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latin typeface="Segoe UI Semibold" panose="020B0702040204020203" pitchFamily="34" charset="0"/>
              </a:rPr>
              <a:t>false</a:t>
            </a:r>
            <a:endParaRPr lang="en-GB" b="1" dirty="0">
              <a:latin typeface="Segoe UI Semibold" panose="020B0702040204020203" pitchFamily="34" charset="0"/>
            </a:endParaRPr>
          </a:p>
        </p:txBody>
      </p:sp>
      <p:cxnSp>
        <p:nvCxnSpPr>
          <p:cNvPr id="15" name="Straight Arrow Connector 14"/>
          <p:cNvCxnSpPr>
            <a:endCxn id="13" idx="1"/>
          </p:cNvCxnSpPr>
          <p:nvPr/>
        </p:nvCxnSpPr>
        <p:spPr>
          <a:xfrm>
            <a:off x="4012567" y="5661248"/>
            <a:ext cx="2359174" cy="0"/>
          </a:xfrm>
          <a:prstGeom prst="straightConnector1">
            <a:avLst/>
          </a:prstGeom>
          <a:ln w="50800">
            <a:headEnd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7380312" y="4149080"/>
            <a:ext cx="0" cy="1080120"/>
          </a:xfrm>
          <a:prstGeom prst="straightConnector1">
            <a:avLst/>
          </a:prstGeom>
          <a:ln w="50800">
            <a:headEnd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6371741" y="3284984"/>
            <a:ext cx="2088691" cy="86409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atin typeface="Segoe UI Semibold" panose="020B0702040204020203" pitchFamily="34" charset="0"/>
              </a:rPr>
              <a:t>adjust</a:t>
            </a:r>
          </a:p>
          <a:p>
            <a:pPr algn="ctr"/>
            <a:r>
              <a:rPr lang="en-GB" b="1" dirty="0" smtClean="0">
                <a:latin typeface="Segoe UI Semibold" panose="020B0702040204020203" pitchFamily="34" charset="0"/>
              </a:rPr>
              <a:t>loop-control</a:t>
            </a:r>
            <a:endParaRPr lang="en-GB" b="1" dirty="0">
              <a:latin typeface="Segoe UI Semibold" panose="020B0702040204020203" pitchFamily="34" charset="0"/>
            </a:endParaRPr>
          </a:p>
          <a:p>
            <a:pPr algn="ctr"/>
            <a:r>
              <a:rPr lang="en-GB" b="1" dirty="0" smtClean="0">
                <a:latin typeface="Segoe UI Semibold" panose="020B0702040204020203" pitchFamily="34" charset="0"/>
              </a:rPr>
              <a:t>variable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1729618" y="3717032"/>
            <a:ext cx="0" cy="2455149"/>
          </a:xfrm>
          <a:prstGeom prst="straightConnector1">
            <a:avLst/>
          </a:prstGeom>
          <a:ln w="50800">
            <a:headEnd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4" idx="1"/>
          </p:cNvCxnSpPr>
          <p:nvPr/>
        </p:nvCxnSpPr>
        <p:spPr>
          <a:xfrm flipH="1">
            <a:off x="1748992" y="3717032"/>
            <a:ext cx="662768" cy="0"/>
          </a:xfrm>
          <a:prstGeom prst="straightConnector1">
            <a:avLst/>
          </a:prstGeom>
          <a:ln w="50800">
            <a:headEnd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1729619" y="6165304"/>
            <a:ext cx="2282948" cy="1"/>
          </a:xfrm>
          <a:prstGeom prst="straightConnector1">
            <a:avLst/>
          </a:prstGeom>
          <a:ln w="50800">
            <a:headEnd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2987365" y="1484784"/>
            <a:ext cx="2088691" cy="86409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atin typeface="Segoe UI Semibold" panose="020B0702040204020203" pitchFamily="34" charset="0"/>
              </a:rPr>
              <a:t>INITIALISE</a:t>
            </a:r>
          </a:p>
          <a:p>
            <a:pPr algn="ctr"/>
            <a:r>
              <a:rPr lang="en-GB" b="1" dirty="0" smtClean="0">
                <a:latin typeface="Segoe UI Semibold" panose="020B0702040204020203" pitchFamily="34" charset="0"/>
              </a:rPr>
              <a:t>loop-control variable</a:t>
            </a:r>
            <a:endParaRPr lang="en-GB" b="1" dirty="0">
              <a:latin typeface="Segoe UI Semibold" panose="020B0702040204020203" pitchFamily="34" charset="0"/>
            </a:endParaRPr>
          </a:p>
        </p:txBody>
      </p:sp>
      <p:sp>
        <p:nvSpPr>
          <p:cNvPr id="20" name="Slide Number Placeholder 4"/>
          <p:cNvSpPr txBox="1">
            <a:spLocks/>
          </p:cNvSpPr>
          <p:nvPr/>
        </p:nvSpPr>
        <p:spPr>
          <a:xfrm>
            <a:off x="8316416" y="6520259"/>
            <a:ext cx="7620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A9B540C-44DA-4F69-89C9-7C84606640D3}" type="slidenum">
              <a:rPr lang="en-US" sz="1200" smtClean="0">
                <a:solidFill>
                  <a:schemeClr val="accent1"/>
                </a:solidFill>
              </a:rPr>
              <a:pPr algn="r"/>
              <a:t>21</a:t>
            </a:fld>
            <a:endParaRPr lang="en-US" sz="1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2668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3" grpId="0" animBg="1"/>
      <p:bldP spid="21" grpId="0"/>
      <p:bldP spid="22" grpId="0"/>
      <p:bldP spid="23" grpId="0" animBg="1"/>
      <p:bldP spid="2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Example </a:t>
            </a:r>
            <a:r>
              <a:rPr lang="en-GB" sz="2400" dirty="0" smtClean="0"/>
              <a:t>(OddNumbers.java)</a:t>
            </a:r>
            <a:endParaRPr lang="en-GB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1650391"/>
            <a:ext cx="828092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tabLst>
                <a:tab pos="720725" algn="l"/>
                <a:tab pos="1081088" algn="l"/>
              </a:tabLst>
            </a:pPr>
            <a:r>
              <a:rPr lang="en-GB" dirty="0" smtClean="0">
                <a:latin typeface="Segoe UI Semibold" pitchFamily="34" charset="0"/>
              </a:rPr>
              <a:t>Write a </a:t>
            </a:r>
            <a:r>
              <a:rPr lang="en-GB" dirty="0">
                <a:latin typeface="Segoe UI Semibold" pitchFamily="34" charset="0"/>
              </a:rPr>
              <a:t>Java </a:t>
            </a:r>
            <a:r>
              <a:rPr lang="en-GB" b="1" dirty="0">
                <a:latin typeface="Segoe UI Semibold" pitchFamily="34" charset="0"/>
              </a:rPr>
              <a:t>program</a:t>
            </a:r>
            <a:r>
              <a:rPr lang="en-GB" dirty="0">
                <a:latin typeface="Segoe UI Semibold" pitchFamily="34" charset="0"/>
              </a:rPr>
              <a:t> called </a:t>
            </a:r>
            <a:r>
              <a:rPr lang="en-GB" b="1" i="1" dirty="0" smtClean="0">
                <a:latin typeface="Segoe UI Semibold" pitchFamily="34" charset="0"/>
              </a:rPr>
              <a:t>OddNumbers.java</a:t>
            </a:r>
            <a:r>
              <a:rPr lang="en-GB" dirty="0" smtClean="0">
                <a:latin typeface="Segoe UI Semibold" pitchFamily="34" charset="0"/>
              </a:rPr>
              <a:t> </a:t>
            </a:r>
            <a:endParaRPr lang="en-GB" dirty="0" smtClean="0">
              <a:latin typeface="Segoe UI Semibold" pitchFamily="34" charset="0"/>
            </a:endParaRPr>
          </a:p>
          <a:p>
            <a:pPr>
              <a:spcAft>
                <a:spcPts val="600"/>
              </a:spcAft>
              <a:tabLst>
                <a:tab pos="720725" algn="l"/>
                <a:tab pos="1081088" algn="l"/>
              </a:tabLst>
            </a:pPr>
            <a:r>
              <a:rPr lang="en-GB" dirty="0" smtClean="0">
                <a:latin typeface="Segoe UI Semibold" pitchFamily="34" charset="0"/>
              </a:rPr>
              <a:t>The program should </a:t>
            </a:r>
            <a:r>
              <a:rPr lang="en-GB" dirty="0" smtClean="0">
                <a:latin typeface="Segoe UI Semibold" pitchFamily="34" charset="0"/>
              </a:rPr>
              <a:t>use </a:t>
            </a:r>
            <a:r>
              <a:rPr lang="en-GB" dirty="0">
                <a:latin typeface="Segoe UI Semibold" pitchFamily="34" charset="0"/>
              </a:rPr>
              <a:t>a </a:t>
            </a:r>
            <a:r>
              <a:rPr lang="en-GB" dirty="0" smtClean="0">
                <a:latin typeface="Segoe UI Semibold" pitchFamily="34" charset="0"/>
              </a:rPr>
              <a:t>for loop </a:t>
            </a:r>
            <a:r>
              <a:rPr lang="en-GB" dirty="0">
                <a:latin typeface="Segoe UI Semibold" pitchFamily="34" charset="0"/>
              </a:rPr>
              <a:t>to print </a:t>
            </a:r>
            <a:r>
              <a:rPr lang="en-GB" dirty="0" smtClean="0">
                <a:latin typeface="Segoe UI Semibold" pitchFamily="34" charset="0"/>
              </a:rPr>
              <a:t>out all of the </a:t>
            </a:r>
            <a:r>
              <a:rPr lang="en-GB" b="1" dirty="0">
                <a:latin typeface="Segoe UI Semibold" pitchFamily="34" charset="0"/>
              </a:rPr>
              <a:t>odd numbers</a:t>
            </a:r>
            <a:r>
              <a:rPr lang="en-GB" dirty="0">
                <a:latin typeface="Segoe UI Semibold" pitchFamily="34" charset="0"/>
              </a:rPr>
              <a:t> between </a:t>
            </a:r>
            <a:r>
              <a:rPr lang="en-GB" b="1" dirty="0">
                <a:latin typeface="Segoe UI Semibold" pitchFamily="34" charset="0"/>
              </a:rPr>
              <a:t>1 and 50</a:t>
            </a:r>
            <a:r>
              <a:rPr lang="en-GB" dirty="0">
                <a:latin typeface="Segoe UI Semibold" pitchFamily="34" charset="0"/>
              </a:rPr>
              <a:t> to the screen. </a:t>
            </a:r>
          </a:p>
          <a:p>
            <a:pPr>
              <a:spcAft>
                <a:spcPts val="600"/>
              </a:spcAft>
              <a:tabLst>
                <a:tab pos="720725" algn="l"/>
                <a:tab pos="1081088" algn="l"/>
              </a:tabLst>
            </a:pPr>
            <a:r>
              <a:rPr lang="en-GB" dirty="0" smtClean="0">
                <a:latin typeface="Segoe UI Semibold" pitchFamily="34" charset="0"/>
              </a:rPr>
              <a:t>The </a:t>
            </a:r>
            <a:r>
              <a:rPr lang="en-GB" dirty="0">
                <a:latin typeface="Segoe UI Semibold" pitchFamily="34" charset="0"/>
              </a:rPr>
              <a:t>program should also calculate the total and the average of these printed numbers and display both values at the end</a:t>
            </a:r>
            <a:r>
              <a:rPr lang="en-GB" dirty="0" smtClean="0">
                <a:latin typeface="Segoe UI Semibold" pitchFamily="34" charset="0"/>
              </a:rPr>
              <a:t>.</a:t>
            </a:r>
          </a:p>
          <a:p>
            <a:pPr lvl="0">
              <a:spcAft>
                <a:spcPts val="600"/>
              </a:spcAft>
              <a:tabLst>
                <a:tab pos="720725" algn="l"/>
                <a:tab pos="1081088" algn="l"/>
              </a:tabLst>
            </a:pPr>
            <a:endParaRPr lang="en-GB" dirty="0" smtClean="0">
              <a:solidFill>
                <a:srgbClr val="FF0000"/>
              </a:solidFill>
              <a:latin typeface="Segoe UI Semibold" pitchFamily="34" charset="0"/>
            </a:endParaRPr>
          </a:p>
          <a:p>
            <a:pPr lvl="0">
              <a:spcAft>
                <a:spcPts val="600"/>
              </a:spcAft>
              <a:tabLst>
                <a:tab pos="720725" algn="l"/>
                <a:tab pos="1081088" algn="l"/>
              </a:tabLst>
            </a:pPr>
            <a:r>
              <a:rPr lang="en-GB" dirty="0" smtClean="0">
                <a:solidFill>
                  <a:srgbClr val="FF0000"/>
                </a:solidFill>
                <a:latin typeface="Segoe UI Semibold" pitchFamily="34" charset="0"/>
              </a:rPr>
              <a:t>HINT:  </a:t>
            </a:r>
            <a:r>
              <a:rPr lang="en-GB" dirty="0" smtClean="0">
                <a:latin typeface="Segoe UI Semibold" pitchFamily="34" charset="0"/>
              </a:rPr>
              <a:t>Use </a:t>
            </a:r>
            <a:r>
              <a:rPr lang="en-GB" dirty="0" smtClean="0">
                <a:solidFill>
                  <a:srgbClr val="FF0000"/>
                </a:solidFill>
                <a:latin typeface="Segoe UI Semibold" pitchFamily="34" charset="0"/>
              </a:rPr>
              <a:t>(number % 2 != 0) </a:t>
            </a:r>
            <a:r>
              <a:rPr lang="en-GB" dirty="0" smtClean="0">
                <a:latin typeface="Segoe UI Semibold" pitchFamily="34" charset="0"/>
              </a:rPr>
              <a:t>to test for odd.  </a:t>
            </a:r>
          </a:p>
          <a:p>
            <a:pPr marL="360363" indent="-360363">
              <a:spcAft>
                <a:spcPts val="600"/>
              </a:spcAft>
              <a:tabLst>
                <a:tab pos="360363" algn="l"/>
                <a:tab pos="720725" algn="l"/>
                <a:tab pos="1081088" algn="l"/>
              </a:tabLst>
            </a:pPr>
            <a:r>
              <a:rPr lang="en-GB" dirty="0" smtClean="0">
                <a:latin typeface="Segoe UI Semibold" pitchFamily="34" charset="0"/>
              </a:rPr>
              <a:t>The </a:t>
            </a:r>
            <a:r>
              <a:rPr lang="en-GB" dirty="0">
                <a:latin typeface="Segoe UI Semibold" pitchFamily="34" charset="0"/>
              </a:rPr>
              <a:t>output should </a:t>
            </a:r>
            <a:r>
              <a:rPr lang="en-GB" dirty="0" smtClean="0">
                <a:latin typeface="Segoe UI Semibold" pitchFamily="34" charset="0"/>
              </a:rPr>
              <a:t>look similar to the following:</a:t>
            </a:r>
            <a:endParaRPr lang="en-GB" dirty="0">
              <a:latin typeface="Segoe UI Semibold" pitchFamily="34" charset="0"/>
            </a:endParaRPr>
          </a:p>
          <a:p>
            <a:pPr marL="360363" indent="-360363">
              <a:spcAft>
                <a:spcPts val="600"/>
              </a:spcAft>
              <a:tabLst>
                <a:tab pos="360363" algn="l"/>
                <a:tab pos="720725" algn="l"/>
                <a:tab pos="1081088" algn="l"/>
              </a:tabLst>
            </a:pPr>
            <a:r>
              <a:rPr lang="en-GB" b="1" dirty="0" smtClean="0">
                <a:latin typeface="Segoe UI Semibold" pitchFamily="34" charset="0"/>
              </a:rPr>
              <a:t>	1</a:t>
            </a:r>
            <a:endParaRPr lang="en-GB" dirty="0">
              <a:latin typeface="Segoe UI Semibold" pitchFamily="34" charset="0"/>
            </a:endParaRPr>
          </a:p>
          <a:p>
            <a:pPr marL="360363" indent="-360363">
              <a:spcAft>
                <a:spcPts val="600"/>
              </a:spcAft>
              <a:tabLst>
                <a:tab pos="360363" algn="l"/>
                <a:tab pos="720725" algn="l"/>
                <a:tab pos="1081088" algn="l"/>
              </a:tabLst>
            </a:pPr>
            <a:r>
              <a:rPr lang="en-GB" b="1" dirty="0" smtClean="0">
                <a:latin typeface="Segoe UI Semibold" pitchFamily="34" charset="0"/>
              </a:rPr>
              <a:t>	3</a:t>
            </a:r>
            <a:endParaRPr lang="en-GB" dirty="0">
              <a:latin typeface="Segoe UI Semibold" pitchFamily="34" charset="0"/>
            </a:endParaRPr>
          </a:p>
          <a:p>
            <a:pPr marL="360363" indent="-360363">
              <a:spcAft>
                <a:spcPts val="600"/>
              </a:spcAft>
              <a:tabLst>
                <a:tab pos="360363" algn="l"/>
                <a:tab pos="720725" algn="l"/>
                <a:tab pos="1081088" algn="l"/>
              </a:tabLst>
            </a:pPr>
            <a:r>
              <a:rPr lang="en-GB" b="1" dirty="0" smtClean="0">
                <a:latin typeface="Segoe UI Semibold" pitchFamily="34" charset="0"/>
              </a:rPr>
              <a:t>	5</a:t>
            </a:r>
            <a:endParaRPr lang="en-GB" dirty="0">
              <a:latin typeface="Segoe UI Semibold" pitchFamily="34" charset="0"/>
            </a:endParaRPr>
          </a:p>
          <a:p>
            <a:pPr marL="360363" indent="-360363">
              <a:spcAft>
                <a:spcPts val="600"/>
              </a:spcAft>
              <a:tabLst>
                <a:tab pos="360363" algn="l"/>
                <a:tab pos="720725" algn="l"/>
                <a:tab pos="1081088" algn="l"/>
              </a:tabLst>
            </a:pPr>
            <a:r>
              <a:rPr lang="en-GB" b="1" dirty="0" smtClean="0">
                <a:latin typeface="Segoe UI Semibold" pitchFamily="34" charset="0"/>
              </a:rPr>
              <a:t>	.... </a:t>
            </a:r>
            <a:endParaRPr lang="en-GB" b="1" dirty="0" smtClean="0">
              <a:latin typeface="Segoe UI Semibold" pitchFamily="34" charset="0"/>
            </a:endParaRPr>
          </a:p>
          <a:p>
            <a:pPr marL="360363" indent="-360363">
              <a:spcAft>
                <a:spcPts val="600"/>
              </a:spcAft>
              <a:tabLst>
                <a:tab pos="360363" algn="l"/>
                <a:tab pos="720725" algn="l"/>
                <a:tab pos="1081088" algn="l"/>
              </a:tabLst>
            </a:pPr>
            <a:r>
              <a:rPr lang="en-GB" b="1" dirty="0">
                <a:latin typeface="Segoe UI Semibold" pitchFamily="34" charset="0"/>
              </a:rPr>
              <a:t>	</a:t>
            </a:r>
            <a:r>
              <a:rPr lang="en-GB" b="1" dirty="0" smtClean="0">
                <a:latin typeface="Segoe UI Semibold" pitchFamily="34" charset="0"/>
              </a:rPr>
              <a:t>49</a:t>
            </a:r>
            <a:endParaRPr lang="en-GB" dirty="0">
              <a:latin typeface="Segoe UI Semibold" pitchFamily="34" charset="0"/>
            </a:endParaRPr>
          </a:p>
          <a:p>
            <a:pPr marL="360363" indent="-360363">
              <a:spcAft>
                <a:spcPts val="600"/>
              </a:spcAft>
              <a:tabLst>
                <a:tab pos="360363" algn="l"/>
                <a:tab pos="720725" algn="l"/>
                <a:tab pos="1081088" algn="l"/>
              </a:tabLst>
            </a:pPr>
            <a:r>
              <a:rPr lang="en-GB" b="1" dirty="0" smtClean="0">
                <a:latin typeface="Segoe UI Semibold" pitchFamily="34" charset="0"/>
              </a:rPr>
              <a:t>	The </a:t>
            </a:r>
            <a:r>
              <a:rPr lang="en-GB" b="1" dirty="0">
                <a:latin typeface="Segoe UI Semibold" pitchFamily="34" charset="0"/>
              </a:rPr>
              <a:t>total of these numbers is :  </a:t>
            </a:r>
            <a:r>
              <a:rPr lang="en-GB" b="1" dirty="0" smtClean="0">
                <a:latin typeface="Segoe UI Semibold" pitchFamily="34" charset="0"/>
              </a:rPr>
              <a:t> 625  	</a:t>
            </a:r>
            <a:endParaRPr lang="en-GB" dirty="0">
              <a:latin typeface="Segoe UI Semibold" pitchFamily="34" charset="0"/>
            </a:endParaRPr>
          </a:p>
          <a:p>
            <a:pPr marL="360363" indent="-360363">
              <a:spcAft>
                <a:spcPts val="600"/>
              </a:spcAft>
              <a:tabLst>
                <a:tab pos="360363" algn="l"/>
                <a:tab pos="720725" algn="l"/>
                <a:tab pos="1081088" algn="l"/>
              </a:tabLst>
            </a:pPr>
            <a:r>
              <a:rPr lang="en-GB" b="1" dirty="0" smtClean="0">
                <a:latin typeface="Segoe UI Semibold" pitchFamily="34" charset="0"/>
              </a:rPr>
              <a:t>	The </a:t>
            </a:r>
            <a:r>
              <a:rPr lang="en-GB" b="1" dirty="0">
                <a:latin typeface="Segoe UI Semibold" pitchFamily="34" charset="0"/>
              </a:rPr>
              <a:t>average of these numbers </a:t>
            </a:r>
            <a:r>
              <a:rPr lang="en-GB" b="1" dirty="0" smtClean="0">
                <a:latin typeface="Segoe UI Semibold" pitchFamily="34" charset="0"/>
              </a:rPr>
              <a:t>is:  25</a:t>
            </a:r>
            <a:endParaRPr lang="en-GB" dirty="0">
              <a:latin typeface="Segoe UI Semibold" pitchFamily="34" charset="0"/>
            </a:endParaRPr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>
          <a:xfrm>
            <a:off x="8316416" y="6520259"/>
            <a:ext cx="7620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A9B540C-44DA-4F69-89C9-7C84606640D3}" type="slidenum">
              <a:rPr lang="en-US" sz="1200" smtClean="0">
                <a:solidFill>
                  <a:schemeClr val="accent1"/>
                </a:solidFill>
              </a:rPr>
              <a:pPr algn="r"/>
              <a:t>22</a:t>
            </a:fld>
            <a:endParaRPr lang="en-US" sz="1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8797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316416" y="6381328"/>
            <a:ext cx="696616" cy="365125"/>
          </a:xfrm>
          <a:prstGeom prst="rect">
            <a:avLst/>
          </a:prstGeom>
        </p:spPr>
        <p:txBody>
          <a:bodyPr/>
          <a:lstStyle/>
          <a:p>
            <a:pPr algn="r"/>
            <a:fld id="{BA9B540C-44DA-4F69-89C9-7C84606640D3}" type="slidenum">
              <a:rPr lang="en-US" sz="1200" smtClean="0">
                <a:solidFill>
                  <a:schemeClr val="accent1"/>
                </a:solidFill>
              </a:rPr>
              <a:pPr algn="r"/>
              <a:t>23</a:t>
            </a:fld>
            <a:endParaRPr lang="en-US" sz="1200" dirty="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504" y="1890405"/>
            <a:ext cx="892899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tabLst>
                <a:tab pos="265113" algn="l"/>
                <a:tab pos="542925" algn="l"/>
                <a:tab pos="4391025" algn="l"/>
              </a:tabLst>
            </a:pPr>
            <a:r>
              <a:rPr lang="en-GB" b="1" dirty="0" smtClean="0">
                <a:latin typeface="Segoe UI Semibold" pitchFamily="34" charset="0"/>
              </a:rPr>
              <a:t>REPEAT 50 times {	</a:t>
            </a:r>
            <a:r>
              <a:rPr lang="en-GB" b="1" dirty="0" err="1" smtClean="0">
                <a:solidFill>
                  <a:srgbClr val="00B050"/>
                </a:solidFill>
                <a:latin typeface="Segoe UI Semibold" pitchFamily="34" charset="0"/>
              </a:rPr>
              <a:t>int</a:t>
            </a:r>
            <a:r>
              <a:rPr lang="en-GB" b="1" dirty="0" smtClean="0">
                <a:solidFill>
                  <a:srgbClr val="00B050"/>
                </a:solidFill>
                <a:latin typeface="Segoe UI Semibold" pitchFamily="34" charset="0"/>
              </a:rPr>
              <a:t> number = 1; number&lt;= 50; number++</a:t>
            </a:r>
          </a:p>
          <a:p>
            <a:pPr>
              <a:spcBef>
                <a:spcPts val="600"/>
              </a:spcBef>
              <a:spcAft>
                <a:spcPts val="600"/>
              </a:spcAft>
              <a:tabLst>
                <a:tab pos="265113" algn="l"/>
                <a:tab pos="542925" algn="l"/>
                <a:tab pos="4391025" algn="l"/>
              </a:tabLst>
            </a:pPr>
            <a:r>
              <a:rPr lang="en-GB" b="1" dirty="0">
                <a:latin typeface="Segoe UI Semibold" pitchFamily="34" charset="0"/>
              </a:rPr>
              <a:t>	</a:t>
            </a:r>
            <a:r>
              <a:rPr lang="en-GB" b="1" dirty="0" smtClean="0">
                <a:latin typeface="Segoe UI Semibold" pitchFamily="34" charset="0"/>
              </a:rPr>
              <a:t>IF </a:t>
            </a:r>
            <a:r>
              <a:rPr lang="en-GB" b="1" dirty="0">
                <a:latin typeface="Segoe UI Semibold" pitchFamily="34" charset="0"/>
              </a:rPr>
              <a:t>(number % </a:t>
            </a:r>
            <a:r>
              <a:rPr lang="en-GB" b="1" dirty="0" smtClean="0">
                <a:latin typeface="Segoe UI Semibold" pitchFamily="34" charset="0"/>
              </a:rPr>
              <a:t>2 != 0) {</a:t>
            </a:r>
          </a:p>
          <a:p>
            <a:pPr>
              <a:spcBef>
                <a:spcPts val="600"/>
              </a:spcBef>
              <a:spcAft>
                <a:spcPts val="600"/>
              </a:spcAft>
              <a:tabLst>
                <a:tab pos="265113" algn="l"/>
                <a:tab pos="542925" algn="l"/>
                <a:tab pos="4391025" algn="l"/>
              </a:tabLst>
            </a:pPr>
            <a:r>
              <a:rPr lang="en-GB" b="1" dirty="0">
                <a:latin typeface="Segoe UI Semibold" pitchFamily="34" charset="0"/>
              </a:rPr>
              <a:t>	</a:t>
            </a:r>
            <a:r>
              <a:rPr lang="en-GB" b="1" dirty="0" smtClean="0">
                <a:latin typeface="Segoe UI Semibold" pitchFamily="34" charset="0"/>
              </a:rPr>
              <a:t>	Output </a:t>
            </a:r>
            <a:r>
              <a:rPr lang="en-GB" b="1" dirty="0">
                <a:latin typeface="Segoe UI Semibold" pitchFamily="34" charset="0"/>
              </a:rPr>
              <a:t>number </a:t>
            </a:r>
            <a:endParaRPr lang="en-GB" b="1" dirty="0" smtClean="0">
              <a:latin typeface="Segoe UI Semibold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tabLst>
                <a:tab pos="265113" algn="l"/>
                <a:tab pos="542925" algn="l"/>
                <a:tab pos="4391025" algn="l"/>
              </a:tabLst>
            </a:pPr>
            <a:r>
              <a:rPr lang="en-GB" b="1" dirty="0">
                <a:latin typeface="Segoe UI Semibold" pitchFamily="34" charset="0"/>
              </a:rPr>
              <a:t>	</a:t>
            </a:r>
            <a:r>
              <a:rPr lang="en-GB" b="1" dirty="0" smtClean="0">
                <a:latin typeface="Segoe UI Semibold" pitchFamily="34" charset="0"/>
              </a:rPr>
              <a:t>	Add 1 to Number of Odd Numbers	</a:t>
            </a:r>
            <a:r>
              <a:rPr lang="en-GB" b="1" dirty="0" err="1" smtClean="0">
                <a:solidFill>
                  <a:srgbClr val="00B050"/>
                </a:solidFill>
                <a:latin typeface="Segoe UI Semibold" pitchFamily="34" charset="0"/>
              </a:rPr>
              <a:t>int</a:t>
            </a:r>
            <a:r>
              <a:rPr lang="en-GB" b="1" dirty="0" smtClean="0">
                <a:solidFill>
                  <a:srgbClr val="00B050"/>
                </a:solidFill>
                <a:latin typeface="Segoe UI Semibold" pitchFamily="34" charset="0"/>
              </a:rPr>
              <a:t> </a:t>
            </a:r>
            <a:r>
              <a:rPr lang="en-GB" b="1" dirty="0" err="1" smtClean="0">
                <a:solidFill>
                  <a:srgbClr val="00B050"/>
                </a:solidFill>
                <a:latin typeface="Segoe UI Semibold" pitchFamily="34" charset="0"/>
              </a:rPr>
              <a:t>noOfOdd</a:t>
            </a:r>
            <a:r>
              <a:rPr lang="en-GB" b="1" dirty="0" smtClean="0">
                <a:solidFill>
                  <a:srgbClr val="00B050"/>
                </a:solidFill>
                <a:latin typeface="Segoe UI Semibold" pitchFamily="34" charset="0"/>
              </a:rPr>
              <a:t> = 0;</a:t>
            </a:r>
          </a:p>
          <a:p>
            <a:pPr>
              <a:spcBef>
                <a:spcPts val="600"/>
              </a:spcBef>
              <a:spcAft>
                <a:spcPts val="600"/>
              </a:spcAft>
              <a:tabLst>
                <a:tab pos="265113" algn="l"/>
                <a:tab pos="542925" algn="l"/>
                <a:tab pos="4391025" algn="l"/>
              </a:tabLst>
            </a:pPr>
            <a:r>
              <a:rPr lang="en-GB" b="1" dirty="0">
                <a:latin typeface="Segoe UI Semibold" pitchFamily="34" charset="0"/>
              </a:rPr>
              <a:t>	</a:t>
            </a:r>
            <a:r>
              <a:rPr lang="en-GB" b="1" dirty="0" smtClean="0">
                <a:latin typeface="Segoe UI Semibold" pitchFamily="34" charset="0"/>
              </a:rPr>
              <a:t>	Add </a:t>
            </a:r>
            <a:r>
              <a:rPr lang="en-GB" b="1" dirty="0">
                <a:latin typeface="Segoe UI Semibold" pitchFamily="34" charset="0"/>
              </a:rPr>
              <a:t>number to </a:t>
            </a:r>
            <a:r>
              <a:rPr lang="en-GB" b="1" dirty="0" smtClean="0">
                <a:latin typeface="Segoe UI Semibold" pitchFamily="34" charset="0"/>
              </a:rPr>
              <a:t>total	</a:t>
            </a:r>
            <a:r>
              <a:rPr lang="en-GB" b="1" dirty="0" err="1" smtClean="0">
                <a:solidFill>
                  <a:srgbClr val="00B050"/>
                </a:solidFill>
                <a:latin typeface="Segoe UI Semibold" pitchFamily="34" charset="0"/>
              </a:rPr>
              <a:t>int</a:t>
            </a:r>
            <a:r>
              <a:rPr lang="en-GB" b="1" dirty="0" smtClean="0">
                <a:solidFill>
                  <a:srgbClr val="00B050"/>
                </a:solidFill>
                <a:latin typeface="Segoe UI Semibold" pitchFamily="34" charset="0"/>
              </a:rPr>
              <a:t> total = 0;</a:t>
            </a:r>
          </a:p>
          <a:p>
            <a:pPr>
              <a:spcBef>
                <a:spcPts val="600"/>
              </a:spcBef>
              <a:spcAft>
                <a:spcPts val="600"/>
              </a:spcAft>
              <a:tabLst>
                <a:tab pos="265113" algn="l"/>
                <a:tab pos="542925" algn="l"/>
                <a:tab pos="4391025" algn="l"/>
              </a:tabLst>
            </a:pPr>
            <a:r>
              <a:rPr lang="en-GB" b="1" dirty="0">
                <a:latin typeface="Segoe UI Semibold" pitchFamily="34" charset="0"/>
              </a:rPr>
              <a:t>	</a:t>
            </a:r>
            <a:r>
              <a:rPr lang="en-GB" b="1" dirty="0" smtClean="0">
                <a:latin typeface="Segoe UI Semibold" pitchFamily="34" charset="0"/>
              </a:rPr>
              <a:t>}</a:t>
            </a:r>
          </a:p>
          <a:p>
            <a:pPr>
              <a:spcBef>
                <a:spcPts val="600"/>
              </a:spcBef>
              <a:spcAft>
                <a:spcPts val="600"/>
              </a:spcAft>
              <a:tabLst>
                <a:tab pos="265113" algn="l"/>
                <a:tab pos="542925" algn="l"/>
                <a:tab pos="4391025" algn="l"/>
              </a:tabLst>
            </a:pPr>
            <a:r>
              <a:rPr lang="en-GB" b="1" dirty="0" smtClean="0">
                <a:latin typeface="Segoe UI Semibold" pitchFamily="34" charset="0"/>
              </a:rPr>
              <a:t>}</a:t>
            </a:r>
          </a:p>
          <a:p>
            <a:pPr>
              <a:spcBef>
                <a:spcPts val="600"/>
              </a:spcBef>
              <a:spcAft>
                <a:spcPts val="600"/>
              </a:spcAft>
              <a:tabLst>
                <a:tab pos="265113" algn="l"/>
                <a:tab pos="542925" algn="l"/>
                <a:tab pos="4391025" algn="l"/>
              </a:tabLst>
            </a:pPr>
            <a:r>
              <a:rPr lang="en-GB" b="1" dirty="0" smtClean="0">
                <a:latin typeface="Segoe UI Semibold" pitchFamily="34" charset="0"/>
              </a:rPr>
              <a:t>Calculate the average = total / </a:t>
            </a:r>
            <a:r>
              <a:rPr lang="en-GB" b="1" dirty="0" err="1" smtClean="0">
                <a:latin typeface="Segoe UI Semibold" pitchFamily="34" charset="0"/>
              </a:rPr>
              <a:t>noOfOdd</a:t>
            </a:r>
            <a:r>
              <a:rPr lang="en-GB" b="1" dirty="0" smtClean="0">
                <a:latin typeface="Segoe UI Semibold" pitchFamily="34" charset="0"/>
              </a:rPr>
              <a:t>		</a:t>
            </a:r>
            <a:r>
              <a:rPr lang="en-GB" b="1" dirty="0" smtClean="0">
                <a:solidFill>
                  <a:srgbClr val="00B050"/>
                </a:solidFill>
                <a:latin typeface="Segoe UI Semibold" pitchFamily="34" charset="0"/>
              </a:rPr>
              <a:t>double average;</a:t>
            </a:r>
          </a:p>
          <a:p>
            <a:pPr>
              <a:spcBef>
                <a:spcPts val="600"/>
              </a:spcBef>
              <a:spcAft>
                <a:spcPts val="600"/>
              </a:spcAft>
              <a:tabLst>
                <a:tab pos="265113" algn="l"/>
                <a:tab pos="542925" algn="l"/>
                <a:tab pos="4391025" algn="l"/>
              </a:tabLst>
            </a:pPr>
            <a:r>
              <a:rPr lang="en-GB" b="1" dirty="0" smtClean="0">
                <a:latin typeface="Segoe UI Semibold" pitchFamily="34" charset="0"/>
              </a:rPr>
              <a:t>Output the total</a:t>
            </a:r>
          </a:p>
          <a:p>
            <a:pPr>
              <a:spcBef>
                <a:spcPts val="600"/>
              </a:spcBef>
              <a:spcAft>
                <a:spcPts val="600"/>
              </a:spcAft>
              <a:tabLst>
                <a:tab pos="265113" algn="l"/>
                <a:tab pos="542925" algn="l"/>
                <a:tab pos="4391025" algn="l"/>
              </a:tabLst>
            </a:pPr>
            <a:r>
              <a:rPr lang="en-GB" b="1" dirty="0" smtClean="0">
                <a:latin typeface="Segoe UI Semibold" pitchFamily="34" charset="0"/>
              </a:rPr>
              <a:t>Output the average</a:t>
            </a:r>
            <a:r>
              <a:rPr lang="en-GB" dirty="0">
                <a:latin typeface="Segoe UI Semibold" pitchFamily="34" charset="0"/>
              </a:rPr>
              <a:t>		</a:t>
            </a: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457200" y="548680"/>
            <a:ext cx="8229600" cy="776934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500" b="0" kern="1200">
                <a:ln>
                  <a:noFill/>
                </a:ln>
                <a:solidFill>
                  <a:schemeClr val="tx2"/>
                </a:solidFill>
                <a:effectLst/>
                <a:latin typeface="Segoe UI Semibold" panose="020B0702040204020203" pitchFamily="34" charset="0"/>
                <a:ea typeface="+mj-ea"/>
                <a:cs typeface="+mj-cs"/>
              </a:defRPr>
            </a:lvl1pPr>
          </a:lstStyle>
          <a:p>
            <a:r>
              <a:rPr lang="en-GB" sz="3200" dirty="0" smtClean="0"/>
              <a:t>Design </a:t>
            </a:r>
            <a:r>
              <a:rPr lang="en-GB" sz="2400" dirty="0" smtClean="0"/>
              <a:t>(OddNumbers.java)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360005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 txBox="1">
            <a:spLocks/>
          </p:cNvSpPr>
          <p:nvPr/>
        </p:nvSpPr>
        <p:spPr>
          <a:xfrm>
            <a:off x="8316416" y="6520259"/>
            <a:ext cx="7620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A9B540C-44DA-4F69-89C9-7C84606640D3}" type="slidenum">
              <a:rPr lang="en-US" sz="1200" smtClean="0">
                <a:solidFill>
                  <a:schemeClr val="accent1"/>
                </a:solidFill>
              </a:rPr>
              <a:pPr algn="r"/>
              <a:t>24</a:t>
            </a:fld>
            <a:endParaRPr lang="en-US" sz="1200" dirty="0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3702" y="783817"/>
            <a:ext cx="860877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538163" algn="l"/>
                <a:tab pos="1077913" algn="l"/>
                <a:tab pos="1616075" algn="l"/>
                <a:tab pos="2154238" algn="l"/>
              </a:tabLst>
            </a:pP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  <a:r>
              <a:rPr lang="en-GB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	public </a:t>
            </a:r>
            <a:r>
              <a:rPr lang="en-GB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 void main(String[] </a:t>
            </a:r>
            <a:r>
              <a:rPr lang="en-GB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GB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 </a:t>
            </a:r>
          </a:p>
          <a:p>
            <a:pPr>
              <a:tabLst>
                <a:tab pos="538163" algn="l"/>
                <a:tab pos="1077913" algn="l"/>
                <a:tab pos="1616075" algn="l"/>
                <a:tab pos="2154238" algn="l"/>
              </a:tabLst>
            </a:pP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 </a:t>
            </a:r>
            <a:r>
              <a:rPr lang="en-GB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en-GB" b="1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538163" algn="l"/>
                <a:tab pos="1077913" algn="l"/>
                <a:tab pos="1616075" algn="l"/>
                <a:tab pos="2154238" algn="l"/>
              </a:tabLst>
            </a:pP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11</a:t>
            </a:r>
            <a:r>
              <a:rPr lang="en-GB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double </a:t>
            </a:r>
            <a:r>
              <a:rPr lang="en-GB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average;</a:t>
            </a:r>
          </a:p>
          <a:p>
            <a:pPr>
              <a:tabLst>
                <a:tab pos="538163" algn="l"/>
                <a:tab pos="1077913" algn="l"/>
                <a:tab pos="1616075" algn="l"/>
                <a:tab pos="2154238" algn="l"/>
              </a:tabLst>
            </a:pP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12</a:t>
            </a:r>
            <a:r>
              <a:rPr lang="en-GB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GB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GB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total = 0;</a:t>
            </a:r>
          </a:p>
          <a:p>
            <a:pPr>
              <a:tabLst>
                <a:tab pos="538163" algn="l"/>
                <a:tab pos="1077913" algn="l"/>
                <a:tab pos="1616075" algn="l"/>
                <a:tab pos="2154238" algn="l"/>
              </a:tabLst>
            </a:pP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13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GB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GB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noOfOdd</a:t>
            </a:r>
            <a:r>
              <a:rPr lang="en-GB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pPr>
              <a:tabLst>
                <a:tab pos="538163" algn="l"/>
                <a:tab pos="1077913" algn="l"/>
                <a:tab pos="1616075" algn="l"/>
                <a:tab pos="2154238" algn="l"/>
              </a:tabLst>
            </a:pP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14</a:t>
            </a:r>
            <a:r>
              <a:rPr lang="en-GB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endParaRPr lang="en-GB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538163" algn="l"/>
                <a:tab pos="1077913" algn="l"/>
                <a:tab pos="1616075" algn="l"/>
                <a:tab pos="2154238" algn="l"/>
              </a:tabLst>
            </a:pP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15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GB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GB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GB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 = </a:t>
            </a:r>
            <a:r>
              <a:rPr lang="en-GB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1; number &lt;= </a:t>
            </a:r>
            <a:r>
              <a:rPr lang="en-GB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50; number++) </a:t>
            </a:r>
            <a:r>
              <a:rPr lang="en-GB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>
              <a:tabLst>
                <a:tab pos="538163" algn="l"/>
                <a:tab pos="1077913" algn="l"/>
                <a:tab pos="1616075" algn="l"/>
                <a:tab pos="2154238" algn="l"/>
              </a:tabLst>
            </a:pP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16</a:t>
            </a:r>
            <a:r>
              <a:rPr lang="en-GB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	if </a:t>
            </a:r>
            <a:r>
              <a:rPr lang="en-GB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(number % 2 != 0) {</a:t>
            </a:r>
          </a:p>
          <a:p>
            <a:pPr>
              <a:tabLst>
                <a:tab pos="538163" algn="l"/>
                <a:tab pos="1077913" algn="l"/>
                <a:tab pos="1616075" algn="l"/>
                <a:tab pos="2154238" algn="l"/>
              </a:tabLst>
            </a:pP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17</a:t>
            </a:r>
            <a:r>
              <a:rPr lang="en-GB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		</a:t>
            </a:r>
            <a:r>
              <a:rPr lang="en-GB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GB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(number</a:t>
            </a:r>
            <a:r>
              <a:rPr lang="en-GB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GB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538163" algn="l"/>
                <a:tab pos="1077913" algn="l"/>
                <a:tab pos="1616075" algn="l"/>
                <a:tab pos="2154238" algn="l"/>
              </a:tabLst>
            </a:pP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18</a:t>
            </a:r>
            <a:r>
              <a:rPr lang="en-GB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		</a:t>
            </a:r>
            <a:r>
              <a:rPr lang="en-GB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noOfOdd</a:t>
            </a:r>
            <a:r>
              <a:rPr lang="en-GB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++;</a:t>
            </a:r>
            <a:endParaRPr lang="en-GB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538163" algn="l"/>
                <a:tab pos="1077913" algn="l"/>
                <a:tab pos="1616075" algn="l"/>
                <a:tab pos="2154238" algn="l"/>
              </a:tabLst>
            </a:pP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19</a:t>
            </a:r>
            <a:r>
              <a:rPr lang="en-GB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		total </a:t>
            </a:r>
            <a:r>
              <a:rPr lang="en-GB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total + </a:t>
            </a:r>
            <a:r>
              <a:rPr lang="en-GB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number;</a:t>
            </a:r>
            <a:endParaRPr lang="en-GB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538163" algn="l"/>
                <a:tab pos="1077913" algn="l"/>
                <a:tab pos="1616075" algn="l"/>
                <a:tab pos="2154238" algn="l"/>
              </a:tabLst>
            </a:pP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20				</a:t>
            </a:r>
            <a:r>
              <a:rPr lang="en-GB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en-GB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n-GB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endParaRPr lang="en-GB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538163" algn="l"/>
                <a:tab pos="1077913" algn="l"/>
                <a:tab pos="1616075" algn="l"/>
                <a:tab pos="2154238" algn="l"/>
              </a:tabLst>
            </a:pP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21			</a:t>
            </a:r>
            <a:r>
              <a:rPr lang="en-GB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en-GB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n-GB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</a:p>
          <a:p>
            <a:pPr>
              <a:tabLst>
                <a:tab pos="538163" algn="l"/>
                <a:tab pos="1077913" algn="l"/>
                <a:tab pos="1616075" algn="l"/>
                <a:tab pos="2154238" algn="l"/>
              </a:tabLst>
            </a:pP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22</a:t>
            </a:r>
            <a:endParaRPr lang="en-GB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538163" algn="l"/>
                <a:tab pos="1077913" algn="l"/>
                <a:tab pos="1616075" algn="l"/>
                <a:tab pos="2154238" algn="l"/>
              </a:tabLst>
            </a:pP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23</a:t>
            </a:r>
            <a:r>
              <a:rPr lang="en-GB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average </a:t>
            </a:r>
            <a:r>
              <a:rPr lang="en-GB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(double) total / </a:t>
            </a:r>
            <a:r>
              <a:rPr lang="en-GB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noOfOdd</a:t>
            </a:r>
            <a:r>
              <a:rPr lang="en-GB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538163" algn="l"/>
                <a:tab pos="1077913" algn="l"/>
                <a:tab pos="1616075" algn="l"/>
                <a:tab pos="2154238" algn="l"/>
              </a:tabLst>
            </a:pP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24</a:t>
            </a:r>
            <a:r>
              <a:rPr lang="en-GB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GB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GB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("The </a:t>
            </a:r>
            <a:r>
              <a:rPr lang="en-GB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total of these numbers </a:t>
            </a:r>
            <a:endParaRPr lang="en-GB" b="1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538163" algn="l"/>
                <a:tab pos="1077913" algn="l"/>
                <a:tab pos="1616075" algn="l"/>
                <a:tab pos="2154238" algn="l"/>
              </a:tabLst>
            </a:pPr>
            <a:r>
              <a:rPr lang="en-GB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	is: </a:t>
            </a:r>
            <a:r>
              <a:rPr lang="en-GB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en-GB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 total</a:t>
            </a:r>
            <a:r>
              <a:rPr lang="en-GB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538163" algn="l"/>
                <a:tab pos="1077913" algn="l"/>
                <a:tab pos="1616075" algn="l"/>
                <a:tab pos="2154238" algn="l"/>
              </a:tabLst>
            </a:pP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25</a:t>
            </a:r>
            <a:r>
              <a:rPr lang="en-GB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      </a:t>
            </a:r>
            <a:r>
              <a:rPr lang="en-GB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GB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("The </a:t>
            </a:r>
            <a:r>
              <a:rPr lang="en-GB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average of these numbers </a:t>
            </a:r>
            <a:endParaRPr lang="en-GB" b="1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538163" algn="l"/>
                <a:tab pos="1077913" algn="l"/>
                <a:tab pos="1616075" algn="l"/>
                <a:tab pos="2154238" algn="l"/>
              </a:tabLst>
            </a:pPr>
            <a:r>
              <a:rPr lang="en-GB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	is</a:t>
            </a:r>
            <a:r>
              <a:rPr lang="en-GB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GB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en-GB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 average</a:t>
            </a:r>
            <a:r>
              <a:rPr lang="en-GB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538163" algn="l"/>
                <a:tab pos="1077913" algn="l"/>
                <a:tab pos="1616075" algn="l"/>
                <a:tab pos="2154238" algn="l"/>
              </a:tabLst>
            </a:pP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26</a:t>
            </a:r>
            <a:endParaRPr lang="en-GB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538163" algn="l"/>
                <a:tab pos="1077913" algn="l"/>
                <a:tab pos="1616075" algn="l"/>
                <a:tab pos="2154238" algn="l"/>
              </a:tabLst>
            </a:pP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27</a:t>
            </a:r>
            <a:r>
              <a:rPr lang="en-GB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   }</a:t>
            </a:r>
            <a:r>
              <a:rPr lang="en-GB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n-GB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endParaRPr lang="en-GB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1021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718214972"/>
              </p:ext>
            </p:extLst>
          </p:nvPr>
        </p:nvGraphicFramePr>
        <p:xfrm>
          <a:off x="251520" y="1238354"/>
          <a:ext cx="8726462" cy="51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0000"/>
                <a:gridCol w="828000"/>
                <a:gridCol w="648000"/>
                <a:gridCol w="1075399"/>
                <a:gridCol w="828000"/>
                <a:gridCol w="1368000"/>
                <a:gridCol w="1584000"/>
                <a:gridCol w="185506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Segoe UI Semibold" pitchFamily="34" charset="0"/>
                        </a:rPr>
                        <a:t>Line No.</a:t>
                      </a:r>
                      <a:endParaRPr lang="en-GB" sz="1400" b="1" dirty="0">
                        <a:latin typeface="Segoe UI Semibold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Segoe UI Semibold" pitchFamily="34" charset="0"/>
                        </a:rPr>
                        <a:t>average</a:t>
                      </a:r>
                      <a:endParaRPr lang="en-GB" sz="1400" b="1" dirty="0">
                        <a:latin typeface="Segoe UI Semibold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Segoe UI Semibold" pitchFamily="34" charset="0"/>
                        </a:rPr>
                        <a:t>total</a:t>
                      </a:r>
                      <a:endParaRPr lang="en-GB" sz="1400" b="1" dirty="0">
                        <a:latin typeface="Segoe UI Semibold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err="1" smtClean="0">
                          <a:latin typeface="Segoe UI Semibold" pitchFamily="34" charset="0"/>
                        </a:rPr>
                        <a:t>noOfOdd</a:t>
                      </a:r>
                      <a:endParaRPr lang="en-GB" sz="1400" b="1" dirty="0">
                        <a:latin typeface="Segoe UI Semibold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Segoe UI Semibold" pitchFamily="34" charset="0"/>
                        </a:rPr>
                        <a:t>number</a:t>
                      </a:r>
                      <a:endParaRPr lang="en-GB" sz="1400" b="1" dirty="0">
                        <a:latin typeface="Segoe UI Semibold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Segoe UI Semibold" pitchFamily="34" charset="0"/>
                        </a:rPr>
                        <a:t>number &lt;= 50</a:t>
                      </a:r>
                      <a:endParaRPr lang="en-GB" sz="1400" b="1" dirty="0">
                        <a:latin typeface="Segoe UI Semibold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Segoe UI Semibold" pitchFamily="34" charset="0"/>
                        </a:rPr>
                        <a:t>number % 2  != 0</a:t>
                      </a:r>
                      <a:endParaRPr lang="en-GB" sz="1400" b="1" dirty="0">
                        <a:latin typeface="Segoe UI Semibold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Segoe UI Semibold" pitchFamily="34" charset="0"/>
                        </a:rPr>
                        <a:t>Output</a:t>
                      </a:r>
                      <a:endParaRPr lang="en-GB" sz="1400" b="1" dirty="0">
                        <a:latin typeface="Segoe UI Semibold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1520" y="1772816"/>
            <a:ext cx="8748464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76213" algn="ctr"/>
                <a:tab pos="808038" algn="ctr"/>
                <a:tab pos="1616075" algn="ctr"/>
                <a:tab pos="2422525" algn="ctr"/>
                <a:tab pos="3405188" algn="ctr"/>
                <a:tab pos="4572000" algn="ctr"/>
                <a:tab pos="6008688" algn="ctr"/>
                <a:tab pos="6996113" algn="l"/>
              </a:tabLst>
            </a:pPr>
            <a:r>
              <a:rPr lang="en-GB" sz="1400" b="1" dirty="0" smtClean="0">
                <a:latin typeface="Segoe UI Semibold" pitchFamily="34" charset="0"/>
              </a:rPr>
              <a:t>	12		0</a:t>
            </a:r>
          </a:p>
          <a:p>
            <a:pPr>
              <a:tabLst>
                <a:tab pos="176213" algn="ctr"/>
                <a:tab pos="808038" algn="ctr"/>
                <a:tab pos="1616075" algn="ctr"/>
                <a:tab pos="2422525" algn="ctr"/>
                <a:tab pos="3405188" algn="ctr"/>
                <a:tab pos="4572000" algn="ctr"/>
                <a:tab pos="6008688" algn="ctr"/>
                <a:tab pos="6996113" algn="l"/>
              </a:tabLst>
            </a:pPr>
            <a:r>
              <a:rPr lang="en-GB" sz="1400" b="1" dirty="0">
                <a:latin typeface="Segoe UI Semibold" pitchFamily="34" charset="0"/>
              </a:rPr>
              <a:t>	</a:t>
            </a:r>
            <a:r>
              <a:rPr lang="en-GB" sz="1400" b="1" dirty="0" smtClean="0">
                <a:latin typeface="Segoe UI Semibold" pitchFamily="34" charset="0"/>
              </a:rPr>
              <a:t>13			0						</a:t>
            </a:r>
          </a:p>
          <a:p>
            <a:pPr>
              <a:tabLst>
                <a:tab pos="176213" algn="ctr"/>
                <a:tab pos="808038" algn="ctr"/>
                <a:tab pos="1616075" algn="ctr"/>
                <a:tab pos="2422525" algn="ctr"/>
                <a:tab pos="3405188" algn="ctr"/>
                <a:tab pos="4572000" algn="ctr"/>
                <a:tab pos="6008688" algn="ctr"/>
                <a:tab pos="6996113" algn="l"/>
              </a:tabLst>
            </a:pPr>
            <a:r>
              <a:rPr lang="en-GB" sz="1400" b="1" dirty="0" smtClean="0">
                <a:latin typeface="Segoe UI Semibold" pitchFamily="34" charset="0"/>
              </a:rPr>
              <a:t>	15	</a:t>
            </a:r>
            <a:r>
              <a:rPr lang="en-GB" sz="1400" b="1" dirty="0">
                <a:latin typeface="Segoe UI Semibold" pitchFamily="34" charset="0"/>
              </a:rPr>
              <a:t>	 </a:t>
            </a:r>
            <a:r>
              <a:rPr lang="en-GB" sz="1400" b="1" dirty="0" smtClean="0">
                <a:latin typeface="Segoe UI Semibold" pitchFamily="34" charset="0"/>
              </a:rPr>
              <a:t>		1	(1 &lt;= 50) = T	</a:t>
            </a:r>
          </a:p>
          <a:p>
            <a:pPr>
              <a:tabLst>
                <a:tab pos="176213" algn="ctr"/>
                <a:tab pos="808038" algn="ctr"/>
                <a:tab pos="1616075" algn="ctr"/>
                <a:tab pos="2422525" algn="ctr"/>
                <a:tab pos="3405188" algn="ctr"/>
                <a:tab pos="4572000" algn="ctr"/>
                <a:tab pos="6008688" algn="ctr"/>
                <a:tab pos="6996113" algn="l"/>
              </a:tabLst>
            </a:pPr>
            <a:r>
              <a:rPr lang="en-GB" sz="1400" b="1" dirty="0" smtClean="0">
                <a:latin typeface="Segoe UI Semibold" pitchFamily="34" charset="0"/>
              </a:rPr>
              <a:t>	16						((1 % 2) </a:t>
            </a:r>
            <a:r>
              <a:rPr lang="en-GB" sz="1400" b="1" dirty="0">
                <a:latin typeface="Segoe UI Semibold" pitchFamily="34" charset="0"/>
              </a:rPr>
              <a:t>!</a:t>
            </a:r>
            <a:r>
              <a:rPr lang="en-GB" sz="1400" b="1" dirty="0" smtClean="0">
                <a:latin typeface="Segoe UI Semibold" pitchFamily="34" charset="0"/>
              </a:rPr>
              <a:t>= 0) = T		</a:t>
            </a:r>
          </a:p>
          <a:p>
            <a:pPr>
              <a:tabLst>
                <a:tab pos="176213" algn="ctr"/>
                <a:tab pos="808038" algn="ctr"/>
                <a:tab pos="1616075" algn="ctr"/>
                <a:tab pos="2422525" algn="ctr"/>
                <a:tab pos="3405188" algn="ctr"/>
                <a:tab pos="4572000" algn="ctr"/>
                <a:tab pos="6008688" algn="ctr"/>
                <a:tab pos="6996113" algn="l"/>
              </a:tabLst>
            </a:pPr>
            <a:r>
              <a:rPr lang="en-GB" sz="1400" b="1" dirty="0">
                <a:latin typeface="Segoe UI Semibold" pitchFamily="34" charset="0"/>
              </a:rPr>
              <a:t>	</a:t>
            </a:r>
            <a:r>
              <a:rPr lang="en-GB" sz="1400" b="1" dirty="0" smtClean="0">
                <a:latin typeface="Segoe UI Semibold" pitchFamily="34" charset="0"/>
              </a:rPr>
              <a:t>17			 				</a:t>
            </a:r>
            <a:r>
              <a:rPr lang="en-GB" sz="1400" b="1" dirty="0" smtClean="0">
                <a:solidFill>
                  <a:srgbClr val="00B050"/>
                </a:solidFill>
                <a:latin typeface="Segoe UI Semibold" pitchFamily="34" charset="0"/>
              </a:rPr>
              <a:t>1</a:t>
            </a:r>
          </a:p>
          <a:p>
            <a:pPr>
              <a:tabLst>
                <a:tab pos="176213" algn="ctr"/>
                <a:tab pos="808038" algn="ctr"/>
                <a:tab pos="1616075" algn="ctr"/>
                <a:tab pos="2422525" algn="ctr"/>
                <a:tab pos="3405188" algn="ctr"/>
                <a:tab pos="4572000" algn="ctr"/>
                <a:tab pos="6008688" algn="ctr"/>
                <a:tab pos="6996113" algn="l"/>
              </a:tabLst>
            </a:pPr>
            <a:r>
              <a:rPr lang="en-GB" sz="1400" b="1" dirty="0">
                <a:latin typeface="Segoe UI Semibold" pitchFamily="34" charset="0"/>
              </a:rPr>
              <a:t>	</a:t>
            </a:r>
            <a:r>
              <a:rPr lang="en-GB" sz="1400" b="1" dirty="0" smtClean="0">
                <a:latin typeface="Segoe UI Semibold" pitchFamily="34" charset="0"/>
              </a:rPr>
              <a:t>18			1					</a:t>
            </a:r>
          </a:p>
          <a:p>
            <a:pPr>
              <a:tabLst>
                <a:tab pos="176213" algn="ctr"/>
                <a:tab pos="808038" algn="ctr"/>
                <a:tab pos="1616075" algn="ctr"/>
                <a:tab pos="2422525" algn="ctr"/>
                <a:tab pos="3405188" algn="ctr"/>
                <a:tab pos="4572000" algn="ctr"/>
                <a:tab pos="6008688" algn="ctr"/>
                <a:tab pos="6996113" algn="l"/>
              </a:tabLst>
            </a:pPr>
            <a:r>
              <a:rPr lang="en-GB" sz="1400" b="1" dirty="0" smtClean="0">
                <a:latin typeface="Segoe UI Semibold" pitchFamily="34" charset="0"/>
              </a:rPr>
              <a:t>	19		</a:t>
            </a:r>
            <a:r>
              <a:rPr lang="en-GB" sz="1400" b="1" dirty="0">
                <a:latin typeface="Segoe UI Semibold" pitchFamily="34" charset="0"/>
              </a:rPr>
              <a:t>1</a:t>
            </a:r>
            <a:r>
              <a:rPr lang="en-GB" sz="1400" b="1" dirty="0" smtClean="0">
                <a:latin typeface="Segoe UI Semibold" pitchFamily="34" charset="0"/>
              </a:rPr>
              <a:t> 	 </a:t>
            </a:r>
          </a:p>
          <a:p>
            <a:pPr>
              <a:tabLst>
                <a:tab pos="176213" algn="ctr"/>
                <a:tab pos="808038" algn="ctr"/>
                <a:tab pos="1616075" algn="ctr"/>
                <a:tab pos="2422525" algn="ctr"/>
                <a:tab pos="3405188" algn="ctr"/>
                <a:tab pos="4572000" algn="ctr"/>
                <a:tab pos="6008688" algn="ctr"/>
                <a:tab pos="6996113" algn="l"/>
              </a:tabLst>
            </a:pPr>
            <a:r>
              <a:rPr lang="en-GB" sz="1400" b="1" dirty="0">
                <a:latin typeface="Segoe UI Semibold" pitchFamily="34" charset="0"/>
              </a:rPr>
              <a:t>	</a:t>
            </a:r>
            <a:r>
              <a:rPr lang="en-GB" sz="1400" b="1" dirty="0" smtClean="0">
                <a:latin typeface="Segoe UI Semibold" pitchFamily="34" charset="0"/>
              </a:rPr>
              <a:t>15</a:t>
            </a:r>
            <a:r>
              <a:rPr lang="en-GB" sz="1400" b="1" dirty="0">
                <a:latin typeface="Segoe UI Semibold" pitchFamily="34" charset="0"/>
              </a:rPr>
              <a:t>		 		</a:t>
            </a:r>
            <a:r>
              <a:rPr lang="en-GB" sz="1400" b="1" dirty="0" smtClean="0">
                <a:latin typeface="Segoe UI Semibold" pitchFamily="34" charset="0"/>
              </a:rPr>
              <a:t>2</a:t>
            </a:r>
            <a:r>
              <a:rPr lang="en-GB" sz="1400" b="1" dirty="0">
                <a:latin typeface="Segoe UI Semibold" pitchFamily="34" charset="0"/>
              </a:rPr>
              <a:t>	</a:t>
            </a:r>
            <a:r>
              <a:rPr lang="en-GB" sz="1400" b="1" dirty="0" smtClean="0">
                <a:latin typeface="Segoe UI Semibold" pitchFamily="34" charset="0"/>
              </a:rPr>
              <a:t>(2 </a:t>
            </a:r>
            <a:r>
              <a:rPr lang="en-GB" sz="1400" b="1" dirty="0">
                <a:latin typeface="Segoe UI Semibold" pitchFamily="34" charset="0"/>
              </a:rPr>
              <a:t>&lt;= 50) = T	</a:t>
            </a:r>
          </a:p>
          <a:p>
            <a:pPr>
              <a:tabLst>
                <a:tab pos="176213" algn="ctr"/>
                <a:tab pos="808038" algn="ctr"/>
                <a:tab pos="1616075" algn="ctr"/>
                <a:tab pos="2422525" algn="ctr"/>
                <a:tab pos="3405188" algn="ctr"/>
                <a:tab pos="4572000" algn="ctr"/>
                <a:tab pos="6008688" algn="ctr"/>
                <a:tab pos="6996113" algn="l"/>
              </a:tabLst>
            </a:pPr>
            <a:r>
              <a:rPr lang="en-GB" sz="1400" b="1" dirty="0">
                <a:latin typeface="Segoe UI Semibold" pitchFamily="34" charset="0"/>
              </a:rPr>
              <a:t>	</a:t>
            </a:r>
            <a:r>
              <a:rPr lang="en-GB" sz="1400" b="1" dirty="0" smtClean="0">
                <a:latin typeface="Segoe UI Semibold" pitchFamily="34" charset="0"/>
              </a:rPr>
              <a:t>16</a:t>
            </a:r>
            <a:r>
              <a:rPr lang="en-GB" sz="1400" b="1" dirty="0">
                <a:latin typeface="Segoe UI Semibold" pitchFamily="34" charset="0"/>
              </a:rPr>
              <a:t>						</a:t>
            </a:r>
            <a:r>
              <a:rPr lang="en-GB" sz="1400" b="1" dirty="0" smtClean="0">
                <a:latin typeface="Segoe UI Semibold" pitchFamily="34" charset="0"/>
              </a:rPr>
              <a:t>((2 </a:t>
            </a:r>
            <a:r>
              <a:rPr lang="en-GB" sz="1400" b="1" dirty="0">
                <a:latin typeface="Segoe UI Semibold" pitchFamily="34" charset="0"/>
              </a:rPr>
              <a:t>% 2) != 0) = </a:t>
            </a:r>
            <a:r>
              <a:rPr lang="en-GB" sz="1400" b="1" dirty="0" smtClean="0">
                <a:latin typeface="Segoe UI Semibold" pitchFamily="34" charset="0"/>
              </a:rPr>
              <a:t>F</a:t>
            </a:r>
            <a:r>
              <a:rPr lang="en-GB" sz="1400" b="1" dirty="0">
                <a:latin typeface="Segoe UI Semibold" pitchFamily="34" charset="0"/>
              </a:rPr>
              <a:t>		</a:t>
            </a:r>
            <a:endParaRPr lang="en-GB" sz="1400" b="1" dirty="0" smtClean="0">
              <a:latin typeface="Segoe UI Semibold" pitchFamily="34" charset="0"/>
            </a:endParaRPr>
          </a:p>
          <a:p>
            <a:pPr>
              <a:tabLst>
                <a:tab pos="176213" algn="ctr"/>
                <a:tab pos="808038" algn="ctr"/>
                <a:tab pos="1616075" algn="ctr"/>
                <a:tab pos="2422525" algn="ctr"/>
                <a:tab pos="3405188" algn="ctr"/>
                <a:tab pos="4572000" algn="ctr"/>
                <a:tab pos="6008688" algn="ctr"/>
                <a:tab pos="6996113" algn="l"/>
              </a:tabLst>
            </a:pPr>
            <a:r>
              <a:rPr lang="en-GB" sz="1400" b="1" dirty="0" smtClean="0">
                <a:latin typeface="Segoe UI Semibold" pitchFamily="34" charset="0"/>
              </a:rPr>
              <a:t>	15</a:t>
            </a:r>
            <a:r>
              <a:rPr lang="en-GB" sz="1400" b="1" dirty="0">
                <a:latin typeface="Segoe UI Semibold" pitchFamily="34" charset="0"/>
              </a:rPr>
              <a:t>		 		</a:t>
            </a:r>
            <a:r>
              <a:rPr lang="en-GB" sz="1400" b="1" dirty="0" smtClean="0">
                <a:latin typeface="Segoe UI Semibold" pitchFamily="34" charset="0"/>
              </a:rPr>
              <a:t>3</a:t>
            </a:r>
            <a:r>
              <a:rPr lang="en-GB" sz="1400" b="1" dirty="0">
                <a:latin typeface="Segoe UI Semibold" pitchFamily="34" charset="0"/>
              </a:rPr>
              <a:t>	</a:t>
            </a:r>
            <a:r>
              <a:rPr lang="en-GB" sz="1400" b="1" dirty="0" smtClean="0">
                <a:latin typeface="Segoe UI Semibold" pitchFamily="34" charset="0"/>
              </a:rPr>
              <a:t>(3 </a:t>
            </a:r>
            <a:r>
              <a:rPr lang="en-GB" sz="1400" b="1" dirty="0">
                <a:latin typeface="Segoe UI Semibold" pitchFamily="34" charset="0"/>
              </a:rPr>
              <a:t>&lt;= 50) = T	</a:t>
            </a:r>
          </a:p>
          <a:p>
            <a:pPr>
              <a:tabLst>
                <a:tab pos="176213" algn="ctr"/>
                <a:tab pos="808038" algn="ctr"/>
                <a:tab pos="1616075" algn="ctr"/>
                <a:tab pos="2422525" algn="ctr"/>
                <a:tab pos="3405188" algn="ctr"/>
                <a:tab pos="4572000" algn="ctr"/>
                <a:tab pos="6008688" algn="ctr"/>
                <a:tab pos="6996113" algn="l"/>
              </a:tabLst>
            </a:pPr>
            <a:r>
              <a:rPr lang="en-GB" sz="1400" b="1" dirty="0">
                <a:latin typeface="Segoe UI Semibold" pitchFamily="34" charset="0"/>
              </a:rPr>
              <a:t>	</a:t>
            </a:r>
            <a:r>
              <a:rPr lang="en-GB" sz="1400" b="1" dirty="0" smtClean="0">
                <a:latin typeface="Segoe UI Semibold" pitchFamily="34" charset="0"/>
              </a:rPr>
              <a:t>16</a:t>
            </a:r>
            <a:r>
              <a:rPr lang="en-GB" sz="1400" b="1" dirty="0">
                <a:latin typeface="Segoe UI Semibold" pitchFamily="34" charset="0"/>
              </a:rPr>
              <a:t>						</a:t>
            </a:r>
            <a:r>
              <a:rPr lang="en-GB" sz="1400" b="1" dirty="0" smtClean="0">
                <a:latin typeface="Segoe UI Semibold" pitchFamily="34" charset="0"/>
              </a:rPr>
              <a:t>((3 </a:t>
            </a:r>
            <a:r>
              <a:rPr lang="en-GB" sz="1400" b="1" dirty="0">
                <a:latin typeface="Segoe UI Semibold" pitchFamily="34" charset="0"/>
              </a:rPr>
              <a:t>% 2) != 0) = T		</a:t>
            </a:r>
          </a:p>
          <a:p>
            <a:pPr>
              <a:tabLst>
                <a:tab pos="176213" algn="ctr"/>
                <a:tab pos="808038" algn="ctr"/>
                <a:tab pos="1616075" algn="ctr"/>
                <a:tab pos="2422525" algn="ctr"/>
                <a:tab pos="3405188" algn="ctr"/>
                <a:tab pos="4572000" algn="ctr"/>
                <a:tab pos="6008688" algn="ctr"/>
                <a:tab pos="6996113" algn="l"/>
              </a:tabLst>
            </a:pPr>
            <a:r>
              <a:rPr lang="en-GB" sz="1400" b="1" dirty="0">
                <a:latin typeface="Segoe UI Semibold" pitchFamily="34" charset="0"/>
              </a:rPr>
              <a:t>	</a:t>
            </a:r>
            <a:r>
              <a:rPr lang="en-GB" sz="1400" b="1" dirty="0" smtClean="0">
                <a:latin typeface="Segoe UI Semibold" pitchFamily="34" charset="0"/>
              </a:rPr>
              <a:t>17</a:t>
            </a:r>
            <a:r>
              <a:rPr lang="en-GB" sz="1400" b="1" dirty="0">
                <a:latin typeface="Segoe UI Semibold" pitchFamily="34" charset="0"/>
              </a:rPr>
              <a:t>			 				</a:t>
            </a:r>
            <a:r>
              <a:rPr lang="en-GB" sz="1400" b="1" dirty="0">
                <a:solidFill>
                  <a:srgbClr val="00B050"/>
                </a:solidFill>
                <a:latin typeface="Segoe UI Semibold" pitchFamily="34" charset="0"/>
              </a:rPr>
              <a:t>3</a:t>
            </a:r>
          </a:p>
          <a:p>
            <a:pPr>
              <a:tabLst>
                <a:tab pos="176213" algn="ctr"/>
                <a:tab pos="808038" algn="ctr"/>
                <a:tab pos="1616075" algn="ctr"/>
                <a:tab pos="2422525" algn="ctr"/>
                <a:tab pos="3405188" algn="ctr"/>
                <a:tab pos="4572000" algn="ctr"/>
                <a:tab pos="6008688" algn="ctr"/>
                <a:tab pos="6996113" algn="l"/>
              </a:tabLst>
            </a:pPr>
            <a:r>
              <a:rPr lang="en-GB" sz="1400" b="1" dirty="0">
                <a:latin typeface="Segoe UI Semibold" pitchFamily="34" charset="0"/>
              </a:rPr>
              <a:t>	</a:t>
            </a:r>
            <a:r>
              <a:rPr lang="en-GB" sz="1400" b="1" dirty="0" smtClean="0">
                <a:latin typeface="Segoe UI Semibold" pitchFamily="34" charset="0"/>
              </a:rPr>
              <a:t>18</a:t>
            </a:r>
            <a:r>
              <a:rPr lang="en-GB" sz="1400" b="1" dirty="0">
                <a:latin typeface="Segoe UI Semibold" pitchFamily="34" charset="0"/>
              </a:rPr>
              <a:t>			</a:t>
            </a:r>
            <a:r>
              <a:rPr lang="en-GB" sz="1400" b="1" dirty="0" smtClean="0">
                <a:latin typeface="Segoe UI Semibold" pitchFamily="34" charset="0"/>
              </a:rPr>
              <a:t>2</a:t>
            </a:r>
            <a:r>
              <a:rPr lang="en-GB" sz="1400" b="1" dirty="0">
                <a:latin typeface="Segoe UI Semibold" pitchFamily="34" charset="0"/>
              </a:rPr>
              <a:t>					</a:t>
            </a:r>
          </a:p>
          <a:p>
            <a:pPr>
              <a:tabLst>
                <a:tab pos="176213" algn="ctr"/>
                <a:tab pos="808038" algn="ctr"/>
                <a:tab pos="1616075" algn="ctr"/>
                <a:tab pos="2422525" algn="ctr"/>
                <a:tab pos="3405188" algn="ctr"/>
                <a:tab pos="4572000" algn="ctr"/>
                <a:tab pos="6008688" algn="ctr"/>
                <a:tab pos="6996113" algn="l"/>
              </a:tabLst>
            </a:pPr>
            <a:r>
              <a:rPr lang="en-GB" sz="1400" b="1" dirty="0">
                <a:latin typeface="Segoe UI Semibold" pitchFamily="34" charset="0"/>
              </a:rPr>
              <a:t>	</a:t>
            </a:r>
            <a:r>
              <a:rPr lang="en-GB" sz="1400" b="1" dirty="0" smtClean="0">
                <a:latin typeface="Segoe UI Semibold" pitchFamily="34" charset="0"/>
              </a:rPr>
              <a:t>19</a:t>
            </a:r>
            <a:r>
              <a:rPr lang="en-GB" sz="1400" b="1" dirty="0">
                <a:latin typeface="Segoe UI Semibold" pitchFamily="34" charset="0"/>
              </a:rPr>
              <a:t>		</a:t>
            </a:r>
            <a:r>
              <a:rPr lang="en-GB" sz="1400" b="1" dirty="0" smtClean="0">
                <a:latin typeface="Segoe UI Semibold" pitchFamily="34" charset="0"/>
              </a:rPr>
              <a:t>4</a:t>
            </a:r>
            <a:endParaRPr lang="en-GB" sz="1400" b="1" dirty="0">
              <a:latin typeface="Segoe UI Semibold" pitchFamily="34" charset="0"/>
            </a:endParaRPr>
          </a:p>
          <a:p>
            <a:pPr>
              <a:tabLst>
                <a:tab pos="176213" algn="ctr"/>
                <a:tab pos="808038" algn="ctr"/>
                <a:tab pos="1616075" algn="ctr"/>
                <a:tab pos="2422525" algn="ctr"/>
                <a:tab pos="3405188" algn="ctr"/>
                <a:tab pos="4572000" algn="ctr"/>
                <a:tab pos="6008688" algn="ctr"/>
                <a:tab pos="6996113" algn="l"/>
              </a:tabLst>
            </a:pPr>
            <a:r>
              <a:rPr lang="en-GB" sz="1400" b="1" dirty="0">
                <a:latin typeface="Segoe UI Semibold" pitchFamily="34" charset="0"/>
              </a:rPr>
              <a:t>	</a:t>
            </a:r>
            <a:r>
              <a:rPr lang="en-GB" sz="1400" b="1" dirty="0" smtClean="0">
                <a:latin typeface="Segoe UI Semibold" pitchFamily="34" charset="0"/>
              </a:rPr>
              <a:t>…</a:t>
            </a:r>
            <a:r>
              <a:rPr lang="en-GB" sz="1400" b="1" dirty="0">
                <a:latin typeface="Segoe UI Semibold" pitchFamily="34" charset="0"/>
              </a:rPr>
              <a:t>	</a:t>
            </a:r>
            <a:r>
              <a:rPr lang="en-GB" sz="1400" b="1" dirty="0" smtClean="0">
                <a:latin typeface="Segoe UI Semibold" pitchFamily="34" charset="0"/>
              </a:rPr>
              <a:t>	600	24</a:t>
            </a:r>
          </a:p>
          <a:p>
            <a:pPr>
              <a:tabLst>
                <a:tab pos="176213" algn="ctr"/>
                <a:tab pos="808038" algn="ctr"/>
                <a:tab pos="1616075" algn="ctr"/>
                <a:tab pos="2422525" algn="ctr"/>
                <a:tab pos="3405188" algn="ctr"/>
                <a:tab pos="4572000" algn="ctr"/>
                <a:tab pos="6008688" algn="ctr"/>
                <a:tab pos="6996113" algn="l"/>
              </a:tabLst>
            </a:pPr>
            <a:r>
              <a:rPr lang="en-GB" sz="1400" b="1" dirty="0">
                <a:latin typeface="Segoe UI Semibold" pitchFamily="34" charset="0"/>
              </a:rPr>
              <a:t>	</a:t>
            </a:r>
            <a:r>
              <a:rPr lang="en-GB" sz="1400" b="1" dirty="0" smtClean="0">
                <a:latin typeface="Segoe UI Semibold" pitchFamily="34" charset="0"/>
              </a:rPr>
              <a:t>18			25</a:t>
            </a:r>
          </a:p>
          <a:p>
            <a:pPr>
              <a:tabLst>
                <a:tab pos="176213" algn="ctr"/>
                <a:tab pos="808038" algn="ctr"/>
                <a:tab pos="1616075" algn="ctr"/>
                <a:tab pos="2422525" algn="ctr"/>
                <a:tab pos="3405188" algn="ctr"/>
                <a:tab pos="4572000" algn="ctr"/>
                <a:tab pos="6008688" algn="ctr"/>
                <a:tab pos="6996113" algn="l"/>
              </a:tabLst>
            </a:pPr>
            <a:r>
              <a:rPr lang="en-GB" sz="1400" b="1" dirty="0">
                <a:latin typeface="Segoe UI Semibold" pitchFamily="34" charset="0"/>
              </a:rPr>
              <a:t>	</a:t>
            </a:r>
            <a:r>
              <a:rPr lang="en-GB" sz="1400" b="1" dirty="0" smtClean="0">
                <a:latin typeface="Segoe UI Semibold" pitchFamily="34" charset="0"/>
              </a:rPr>
              <a:t>19		625</a:t>
            </a:r>
            <a:r>
              <a:rPr lang="en-GB" sz="1400" b="1" dirty="0">
                <a:latin typeface="Segoe UI Semibold" pitchFamily="34" charset="0"/>
              </a:rPr>
              <a:t>				</a:t>
            </a:r>
          </a:p>
          <a:p>
            <a:pPr>
              <a:tabLst>
                <a:tab pos="176213" algn="ctr"/>
                <a:tab pos="808038" algn="ctr"/>
                <a:tab pos="1616075" algn="ctr"/>
                <a:tab pos="2422525" algn="ctr"/>
                <a:tab pos="3405188" algn="ctr"/>
                <a:tab pos="4572000" algn="ctr"/>
                <a:tab pos="6008688" algn="ctr"/>
                <a:tab pos="6996113" algn="l"/>
              </a:tabLst>
            </a:pPr>
            <a:r>
              <a:rPr lang="en-GB" sz="1400" b="1" dirty="0">
                <a:latin typeface="Segoe UI Semibold" pitchFamily="34" charset="0"/>
              </a:rPr>
              <a:t>	</a:t>
            </a:r>
            <a:r>
              <a:rPr lang="en-GB" sz="1400" b="1" dirty="0" smtClean="0">
                <a:latin typeface="Segoe UI Semibold" pitchFamily="34" charset="0"/>
              </a:rPr>
              <a:t>15</a:t>
            </a:r>
            <a:r>
              <a:rPr lang="en-GB" sz="1400" b="1" dirty="0">
                <a:latin typeface="Segoe UI Semibold" pitchFamily="34" charset="0"/>
              </a:rPr>
              <a:t>		 		</a:t>
            </a:r>
            <a:r>
              <a:rPr lang="en-GB" sz="1400" b="1" dirty="0" smtClean="0">
                <a:latin typeface="Segoe UI Semibold" pitchFamily="34" charset="0"/>
              </a:rPr>
              <a:t>50</a:t>
            </a:r>
            <a:r>
              <a:rPr lang="en-GB" sz="1400" b="1" dirty="0">
                <a:latin typeface="Segoe UI Semibold" pitchFamily="34" charset="0"/>
              </a:rPr>
              <a:t>	</a:t>
            </a:r>
            <a:r>
              <a:rPr lang="en-GB" sz="1400" b="1" dirty="0" smtClean="0">
                <a:latin typeface="Segoe UI Semibold" pitchFamily="34" charset="0"/>
              </a:rPr>
              <a:t>(50 </a:t>
            </a:r>
            <a:r>
              <a:rPr lang="en-GB" sz="1400" b="1" dirty="0">
                <a:latin typeface="Segoe UI Semibold" pitchFamily="34" charset="0"/>
              </a:rPr>
              <a:t>&lt;= 50) = T	</a:t>
            </a:r>
          </a:p>
          <a:p>
            <a:pPr>
              <a:tabLst>
                <a:tab pos="176213" algn="ctr"/>
                <a:tab pos="808038" algn="ctr"/>
                <a:tab pos="1616075" algn="ctr"/>
                <a:tab pos="2422525" algn="ctr"/>
                <a:tab pos="3405188" algn="ctr"/>
                <a:tab pos="4572000" algn="ctr"/>
                <a:tab pos="6008688" algn="ctr"/>
                <a:tab pos="6996113" algn="l"/>
              </a:tabLst>
            </a:pPr>
            <a:r>
              <a:rPr lang="en-GB" sz="1400" b="1" dirty="0">
                <a:latin typeface="Segoe UI Semibold" pitchFamily="34" charset="0"/>
              </a:rPr>
              <a:t>	</a:t>
            </a:r>
            <a:r>
              <a:rPr lang="en-GB" sz="1400" b="1" dirty="0" smtClean="0">
                <a:latin typeface="Segoe UI Semibold" pitchFamily="34" charset="0"/>
              </a:rPr>
              <a:t>16</a:t>
            </a:r>
            <a:r>
              <a:rPr lang="en-GB" sz="1400" b="1" dirty="0">
                <a:latin typeface="Segoe UI Semibold" pitchFamily="34" charset="0"/>
              </a:rPr>
              <a:t>						</a:t>
            </a:r>
            <a:r>
              <a:rPr lang="en-GB" sz="1400" b="1" dirty="0" smtClean="0">
                <a:latin typeface="Segoe UI Semibold" pitchFamily="34" charset="0"/>
              </a:rPr>
              <a:t>((50 </a:t>
            </a:r>
            <a:r>
              <a:rPr lang="en-GB" sz="1400" b="1" dirty="0">
                <a:latin typeface="Segoe UI Semibold" pitchFamily="34" charset="0"/>
              </a:rPr>
              <a:t>% 2) != 0) = </a:t>
            </a:r>
            <a:r>
              <a:rPr lang="en-GB" sz="1400" b="1" dirty="0" smtClean="0">
                <a:latin typeface="Segoe UI Semibold" pitchFamily="34" charset="0"/>
              </a:rPr>
              <a:t>F</a:t>
            </a:r>
          </a:p>
          <a:p>
            <a:pPr>
              <a:tabLst>
                <a:tab pos="176213" algn="ctr"/>
                <a:tab pos="808038" algn="ctr"/>
                <a:tab pos="1616075" algn="ctr"/>
                <a:tab pos="2422525" algn="ctr"/>
                <a:tab pos="3405188" algn="ctr"/>
                <a:tab pos="4572000" algn="ctr"/>
                <a:tab pos="6008688" algn="ctr"/>
                <a:tab pos="6996113" algn="l"/>
              </a:tabLst>
            </a:pPr>
            <a:r>
              <a:rPr lang="en-GB" sz="1400" b="1" dirty="0">
                <a:latin typeface="Segoe UI Semibold" pitchFamily="34" charset="0"/>
              </a:rPr>
              <a:t>	</a:t>
            </a:r>
            <a:r>
              <a:rPr lang="en-GB" sz="1400" b="1" dirty="0" smtClean="0">
                <a:latin typeface="Segoe UI Semibold" pitchFamily="34" charset="0"/>
              </a:rPr>
              <a:t>15				51	(51 &lt;= 50) = F</a:t>
            </a:r>
            <a:r>
              <a:rPr lang="en-GB" sz="1400" b="1" dirty="0">
                <a:latin typeface="Segoe UI Semibold" pitchFamily="34" charset="0"/>
              </a:rPr>
              <a:t>		</a:t>
            </a:r>
          </a:p>
          <a:p>
            <a:pPr>
              <a:tabLst>
                <a:tab pos="176213" algn="ctr"/>
                <a:tab pos="808038" algn="ctr"/>
                <a:tab pos="1616075" algn="ctr"/>
                <a:tab pos="2422525" algn="ctr"/>
                <a:tab pos="3405188" algn="ctr"/>
                <a:tab pos="4572000" algn="ctr"/>
                <a:tab pos="6008688" algn="ctr"/>
                <a:tab pos="6996113" algn="l"/>
              </a:tabLst>
            </a:pPr>
            <a:r>
              <a:rPr lang="en-GB" sz="1400" b="1" dirty="0">
                <a:latin typeface="Segoe UI Semibold" pitchFamily="34" charset="0"/>
              </a:rPr>
              <a:t>	</a:t>
            </a:r>
            <a:r>
              <a:rPr lang="en-GB" sz="1400" b="1" dirty="0" smtClean="0">
                <a:latin typeface="Segoe UI Semibold" pitchFamily="34" charset="0"/>
              </a:rPr>
              <a:t>23	25</a:t>
            </a:r>
            <a:r>
              <a:rPr lang="en-GB" sz="1400" b="1" dirty="0">
                <a:latin typeface="Segoe UI Semibold" pitchFamily="34" charset="0"/>
              </a:rPr>
              <a:t>					</a:t>
            </a:r>
          </a:p>
          <a:p>
            <a:pPr>
              <a:tabLst>
                <a:tab pos="176213" algn="ctr"/>
                <a:tab pos="808038" algn="ctr"/>
                <a:tab pos="1616075" algn="ctr"/>
                <a:tab pos="2422525" algn="ctr"/>
                <a:tab pos="3405188" algn="ctr"/>
                <a:tab pos="4572000" algn="ctr"/>
                <a:tab pos="6008688" algn="ctr"/>
                <a:tab pos="6996113" algn="l"/>
              </a:tabLst>
            </a:pPr>
            <a:r>
              <a:rPr lang="en-GB" sz="1400" b="1" dirty="0">
                <a:latin typeface="Segoe UI Semibold" pitchFamily="34" charset="0"/>
              </a:rPr>
              <a:t>	</a:t>
            </a:r>
            <a:r>
              <a:rPr lang="en-GB" sz="1400" b="1" dirty="0" smtClean="0">
                <a:latin typeface="Segoe UI Semibold" pitchFamily="34" charset="0"/>
              </a:rPr>
              <a:t>24</a:t>
            </a:r>
            <a:r>
              <a:rPr lang="en-GB" sz="1400" b="1" dirty="0">
                <a:latin typeface="Segoe UI Semibold" pitchFamily="34" charset="0"/>
              </a:rPr>
              <a:t>			</a:t>
            </a:r>
            <a:r>
              <a:rPr lang="en-GB" sz="1400" b="1" dirty="0" smtClean="0">
                <a:latin typeface="Segoe UI Semibold" pitchFamily="34" charset="0"/>
              </a:rPr>
              <a:t>				</a:t>
            </a:r>
            <a:r>
              <a:rPr lang="en-GB" sz="1400" b="1" dirty="0">
                <a:solidFill>
                  <a:srgbClr val="00B050"/>
                </a:solidFill>
                <a:latin typeface="Segoe UI Semibold" pitchFamily="34" charset="0"/>
              </a:rPr>
              <a:t>The total … 625</a:t>
            </a:r>
          </a:p>
          <a:p>
            <a:pPr>
              <a:tabLst>
                <a:tab pos="176213" algn="ctr"/>
                <a:tab pos="808038" algn="ctr"/>
                <a:tab pos="1616075" algn="ctr"/>
                <a:tab pos="2422525" algn="ctr"/>
                <a:tab pos="3405188" algn="ctr"/>
                <a:tab pos="4572000" algn="ctr"/>
                <a:tab pos="6008688" algn="ctr"/>
                <a:tab pos="6996113" algn="l"/>
              </a:tabLst>
            </a:pPr>
            <a:r>
              <a:rPr lang="en-GB" sz="1400" b="1" dirty="0">
                <a:latin typeface="Segoe UI Semibold" pitchFamily="34" charset="0"/>
              </a:rPr>
              <a:t>	</a:t>
            </a:r>
            <a:r>
              <a:rPr lang="en-GB" sz="1400" b="1" dirty="0" smtClean="0">
                <a:latin typeface="Segoe UI Semibold" pitchFamily="34" charset="0"/>
              </a:rPr>
              <a:t>25							</a:t>
            </a:r>
            <a:r>
              <a:rPr lang="en-GB" sz="1400" b="1" dirty="0">
                <a:solidFill>
                  <a:srgbClr val="00B050"/>
                </a:solidFill>
                <a:latin typeface="Segoe UI Semibold" pitchFamily="34" charset="0"/>
              </a:rPr>
              <a:t>The average … 25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782960"/>
          </a:xfrm>
        </p:spPr>
        <p:txBody>
          <a:bodyPr>
            <a:normAutofit/>
          </a:bodyPr>
          <a:lstStyle/>
          <a:p>
            <a:r>
              <a:rPr lang="en-GB" sz="3600" dirty="0" smtClean="0"/>
              <a:t>Program </a:t>
            </a:r>
            <a:r>
              <a:rPr lang="en-GB" sz="3600" dirty="0"/>
              <a:t>Trace </a:t>
            </a:r>
            <a:r>
              <a:rPr lang="en-GB" sz="2400" dirty="0" smtClean="0"/>
              <a:t>(OddNumbers.java</a:t>
            </a:r>
            <a:r>
              <a:rPr lang="en-GB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78761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532440" y="6309320"/>
            <a:ext cx="496728" cy="450056"/>
          </a:xfrm>
          <a:prstGeom prst="rect">
            <a:avLst/>
          </a:prstGeom>
        </p:spPr>
        <p:txBody>
          <a:bodyPr/>
          <a:lstStyle/>
          <a:p>
            <a:pPr algn="r"/>
            <a:fld id="{BA9B540C-44DA-4F69-89C9-7C84606640D3}" type="slidenum">
              <a:rPr lang="en-US" sz="1200" smtClean="0">
                <a:solidFill>
                  <a:schemeClr val="accent1"/>
                </a:solidFill>
              </a:rPr>
              <a:pPr algn="r"/>
              <a:t>26</a:t>
            </a:fld>
            <a:endParaRPr lang="en-US" sz="1200" dirty="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4100" y="1556792"/>
            <a:ext cx="8424936" cy="249299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tabLst>
                <a:tab pos="358775" algn="l"/>
                <a:tab pos="1616075" algn="l"/>
                <a:tab pos="1976438" algn="l"/>
              </a:tabLst>
            </a:pP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15</a:t>
            </a:r>
            <a:r>
              <a:rPr lang="en-GB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for </a:t>
            </a:r>
            <a:r>
              <a:rPr lang="en-GB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GB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 = </a:t>
            </a:r>
            <a:r>
              <a:rPr lang="en-GB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1; number &lt;= </a:t>
            </a:r>
            <a:r>
              <a:rPr lang="en-GB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50; number++) </a:t>
            </a:r>
            <a:r>
              <a:rPr lang="en-GB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>
              <a:spcAft>
                <a:spcPts val="600"/>
              </a:spcAft>
              <a:tabLst>
                <a:tab pos="358775" algn="l"/>
                <a:tab pos="1616075" algn="l"/>
                <a:tab pos="1976438" algn="l"/>
              </a:tabLst>
            </a:pP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16</a:t>
            </a:r>
            <a:r>
              <a:rPr lang="en-GB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if </a:t>
            </a:r>
            <a:r>
              <a:rPr lang="en-GB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(number % 2 != 0) {</a:t>
            </a:r>
          </a:p>
          <a:p>
            <a:pPr>
              <a:spcAft>
                <a:spcPts val="600"/>
              </a:spcAft>
              <a:tabLst>
                <a:tab pos="358775" algn="l"/>
                <a:tab pos="1616075" algn="l"/>
                <a:tab pos="1976438" algn="l"/>
              </a:tabLst>
            </a:pP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17</a:t>
            </a:r>
            <a:r>
              <a:rPr lang="en-GB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GB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GB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(number);</a:t>
            </a:r>
            <a:endParaRPr lang="en-GB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600"/>
              </a:spcAft>
              <a:tabLst>
                <a:tab pos="358775" algn="l"/>
                <a:tab pos="1616075" algn="l"/>
                <a:tab pos="1976438" algn="l"/>
              </a:tabLst>
            </a:pP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18</a:t>
            </a:r>
            <a:r>
              <a:rPr lang="en-GB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GB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noOfOdd</a:t>
            </a:r>
            <a:r>
              <a:rPr lang="en-GB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++;</a:t>
            </a:r>
            <a:endParaRPr lang="en-GB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600"/>
              </a:spcAft>
              <a:tabLst>
                <a:tab pos="358775" algn="l"/>
                <a:tab pos="1616075" algn="l"/>
                <a:tab pos="1976438" algn="l"/>
              </a:tabLst>
            </a:pP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19</a:t>
            </a:r>
            <a:r>
              <a:rPr lang="en-GB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total </a:t>
            </a:r>
            <a:r>
              <a:rPr lang="en-GB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total + </a:t>
            </a:r>
            <a:r>
              <a:rPr lang="en-GB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number;</a:t>
            </a:r>
            <a:endParaRPr lang="en-GB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600"/>
              </a:spcAft>
              <a:tabLst>
                <a:tab pos="358775" algn="l"/>
                <a:tab pos="1616075" algn="l"/>
                <a:tab pos="1976438" algn="l"/>
              </a:tabLst>
            </a:pP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20	         </a:t>
            </a:r>
            <a:r>
              <a:rPr lang="en-GB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en-GB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//if</a:t>
            </a:r>
            <a:endParaRPr lang="en-GB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600"/>
              </a:spcAft>
              <a:tabLst>
                <a:tab pos="358775" algn="l"/>
                <a:tab pos="1616075" algn="l"/>
                <a:tab pos="1976438" algn="l"/>
              </a:tabLst>
            </a:pP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21	      </a:t>
            </a:r>
            <a:r>
              <a:rPr lang="en-GB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en-GB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//for</a:t>
            </a:r>
            <a:endParaRPr lang="en-GB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76934"/>
          </a:xfrm>
        </p:spPr>
        <p:txBody>
          <a:bodyPr/>
          <a:lstStyle/>
          <a:p>
            <a:r>
              <a:rPr lang="en-GB" sz="3600" dirty="0" smtClean="0"/>
              <a:t>Alternative Code </a:t>
            </a:r>
            <a:r>
              <a:rPr lang="en-GB" sz="2400" dirty="0" smtClean="0"/>
              <a:t>(OddNumbers.java)</a:t>
            </a:r>
            <a:endParaRPr lang="en-GB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401925" y="4293096"/>
            <a:ext cx="8424936" cy="249299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tabLst>
                <a:tab pos="358775" algn="l"/>
                <a:tab pos="1616075" algn="l"/>
                <a:tab pos="1976438" algn="l"/>
              </a:tabLst>
            </a:pP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15</a:t>
            </a:r>
            <a:r>
              <a:rPr lang="en-GB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for </a:t>
            </a:r>
            <a:r>
              <a:rPr lang="en-GB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GB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 = </a:t>
            </a:r>
            <a:r>
              <a:rPr lang="en-GB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1; number &lt;= </a:t>
            </a:r>
            <a:r>
              <a:rPr lang="en-GB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50; number+=2) {</a:t>
            </a:r>
          </a:p>
          <a:p>
            <a:pPr>
              <a:spcAft>
                <a:spcPts val="600"/>
              </a:spcAft>
              <a:tabLst>
                <a:tab pos="358775" algn="l"/>
                <a:tab pos="1616075" algn="l"/>
                <a:tab pos="1976438" algn="l"/>
              </a:tabLst>
            </a:pP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16</a:t>
            </a:r>
            <a:endParaRPr lang="en-GB" b="1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600"/>
              </a:spcAft>
              <a:tabLst>
                <a:tab pos="358775" algn="l"/>
                <a:tab pos="1616075" algn="l"/>
                <a:tab pos="1976438" algn="l"/>
              </a:tabLst>
            </a:pP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17</a:t>
            </a:r>
            <a:r>
              <a:rPr lang="en-GB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            </a:t>
            </a:r>
            <a:r>
              <a:rPr lang="en-GB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GB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(number);</a:t>
            </a:r>
          </a:p>
          <a:p>
            <a:pPr>
              <a:spcAft>
                <a:spcPts val="600"/>
              </a:spcAft>
              <a:tabLst>
                <a:tab pos="358775" algn="l"/>
                <a:tab pos="1616075" algn="l"/>
                <a:tab pos="1976438" algn="l"/>
              </a:tabLst>
            </a:pP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18</a:t>
            </a:r>
            <a:r>
              <a:rPr lang="en-GB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            </a:t>
            </a:r>
            <a:r>
              <a:rPr lang="en-GB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noOfOdd</a:t>
            </a:r>
            <a:r>
              <a:rPr lang="en-GB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++;</a:t>
            </a:r>
          </a:p>
          <a:p>
            <a:pPr>
              <a:spcAft>
                <a:spcPts val="600"/>
              </a:spcAft>
              <a:tabLst>
                <a:tab pos="358775" algn="l"/>
                <a:tab pos="1616075" algn="l"/>
                <a:tab pos="1976438" algn="l"/>
              </a:tabLst>
            </a:pP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19</a:t>
            </a:r>
            <a:r>
              <a:rPr lang="en-GB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            total = total + number;</a:t>
            </a:r>
          </a:p>
          <a:p>
            <a:pPr>
              <a:spcAft>
                <a:spcPts val="600"/>
              </a:spcAft>
              <a:tabLst>
                <a:tab pos="358775" algn="l"/>
                <a:tab pos="1616075" algn="l"/>
                <a:tab pos="1976438" algn="l"/>
              </a:tabLst>
            </a:pP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20	         </a:t>
            </a:r>
            <a:endParaRPr lang="en-GB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600"/>
              </a:spcAft>
              <a:tabLst>
                <a:tab pos="358775" algn="l"/>
                <a:tab pos="1616075" algn="l"/>
                <a:tab pos="1976438" algn="l"/>
              </a:tabLst>
            </a:pP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21	      </a:t>
            </a:r>
            <a:r>
              <a:rPr lang="en-GB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en-GB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//for</a:t>
            </a:r>
            <a:endParaRPr lang="en-GB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9596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772816"/>
            <a:ext cx="8435280" cy="4680520"/>
          </a:xfrm>
        </p:spPr>
        <p:txBody>
          <a:bodyPr>
            <a:normAutofit/>
          </a:bodyPr>
          <a:lstStyle/>
          <a:p>
            <a:pPr marL="3175" indent="0">
              <a:spcBef>
                <a:spcPts val="0"/>
              </a:spcBef>
              <a:buNone/>
              <a:tabLst>
                <a:tab pos="358775" algn="l"/>
                <a:tab pos="719138" algn="l"/>
                <a:tab pos="1077913" algn="l"/>
                <a:tab pos="4306888" algn="l"/>
                <a:tab pos="5024438" algn="l"/>
              </a:tabLst>
            </a:pPr>
            <a:r>
              <a:rPr lang="en-GB" sz="2000" b="1" dirty="0" smtClean="0"/>
              <a:t>Print </a:t>
            </a:r>
            <a:r>
              <a:rPr lang="en-GB" sz="2000" b="1" dirty="0" smtClean="0"/>
              <a:t>out the factors of an input value</a:t>
            </a:r>
          </a:p>
          <a:p>
            <a:pPr marL="3175" indent="0">
              <a:lnSpc>
                <a:spcPct val="150000"/>
              </a:lnSpc>
              <a:buNone/>
              <a:tabLst>
                <a:tab pos="358775" algn="l"/>
                <a:tab pos="719138" algn="l"/>
                <a:tab pos="1077913" algn="l"/>
                <a:tab pos="4306888" algn="l"/>
                <a:tab pos="5024438" algn="l"/>
              </a:tabLst>
            </a:pPr>
            <a:endParaRPr lang="en-GB" sz="2000" b="1" dirty="0"/>
          </a:p>
          <a:p>
            <a:pPr marL="3175" indent="0">
              <a:lnSpc>
                <a:spcPct val="150000"/>
              </a:lnSpc>
              <a:buNone/>
              <a:tabLst>
                <a:tab pos="358775" algn="l"/>
                <a:tab pos="719138" algn="l"/>
                <a:tab pos="1077913" algn="l"/>
                <a:tab pos="4306888" algn="l"/>
                <a:tab pos="5024438" algn="l"/>
              </a:tabLst>
            </a:pPr>
            <a:r>
              <a:rPr lang="en-GB" sz="2000" b="1" dirty="0" smtClean="0"/>
              <a:t>Prompt the user for a number</a:t>
            </a:r>
          </a:p>
          <a:p>
            <a:pPr marL="3175" indent="0">
              <a:lnSpc>
                <a:spcPct val="150000"/>
              </a:lnSpc>
              <a:buNone/>
              <a:tabLst>
                <a:tab pos="358775" algn="l"/>
                <a:tab pos="719138" algn="l"/>
                <a:tab pos="1077913" algn="l"/>
                <a:tab pos="4306888" algn="l"/>
                <a:tab pos="5024438" algn="l"/>
              </a:tabLst>
            </a:pPr>
            <a:r>
              <a:rPr lang="en-GB" sz="2000" b="1" dirty="0" smtClean="0"/>
              <a:t>Read a number from the keyboard	</a:t>
            </a:r>
            <a:r>
              <a:rPr lang="en-GB" sz="1600" b="1" dirty="0" err="1" smtClean="0">
                <a:solidFill>
                  <a:srgbClr val="00B050"/>
                </a:solidFill>
              </a:rPr>
              <a:t>int</a:t>
            </a:r>
            <a:r>
              <a:rPr lang="en-GB" sz="1600" b="1" dirty="0" smtClean="0">
                <a:solidFill>
                  <a:srgbClr val="00B050"/>
                </a:solidFill>
              </a:rPr>
              <a:t> number;</a:t>
            </a:r>
          </a:p>
          <a:p>
            <a:pPr marL="0" indent="0">
              <a:spcBef>
                <a:spcPts val="600"/>
              </a:spcBef>
              <a:buNone/>
              <a:tabLst>
                <a:tab pos="358775" algn="l"/>
                <a:tab pos="719138" algn="l"/>
                <a:tab pos="1077913" algn="l"/>
                <a:tab pos="4306888" algn="l"/>
                <a:tab pos="5024438" algn="l"/>
              </a:tabLst>
            </a:pPr>
            <a:endParaRPr lang="en-GB" sz="2000" b="1" dirty="0" smtClean="0"/>
          </a:p>
          <a:p>
            <a:pPr marL="0" indent="0">
              <a:spcBef>
                <a:spcPts val="600"/>
              </a:spcBef>
              <a:buNone/>
              <a:tabLst>
                <a:tab pos="358775" algn="l"/>
                <a:tab pos="719138" algn="l"/>
                <a:tab pos="1077913" algn="l"/>
                <a:tab pos="4306888" algn="l"/>
                <a:tab pos="5024438" algn="l"/>
              </a:tabLst>
            </a:pPr>
            <a:r>
              <a:rPr lang="en-GB" sz="2000" b="1" dirty="0" smtClean="0"/>
              <a:t>REPEAT number times {	</a:t>
            </a:r>
            <a:r>
              <a:rPr lang="en-GB" sz="1600" b="1" dirty="0" err="1" smtClean="0">
                <a:solidFill>
                  <a:srgbClr val="00B050"/>
                </a:solidFill>
              </a:rPr>
              <a:t>int</a:t>
            </a:r>
            <a:r>
              <a:rPr lang="en-GB" sz="1600" b="1" dirty="0" smtClean="0">
                <a:solidFill>
                  <a:srgbClr val="00B050"/>
                </a:solidFill>
              </a:rPr>
              <a:t> count = </a:t>
            </a:r>
            <a:r>
              <a:rPr lang="en-GB" sz="1600" b="1" dirty="0">
                <a:solidFill>
                  <a:srgbClr val="00B050"/>
                </a:solidFill>
              </a:rPr>
              <a:t>1; </a:t>
            </a:r>
            <a:r>
              <a:rPr lang="en-GB" sz="1600" b="1" dirty="0" smtClean="0">
                <a:solidFill>
                  <a:srgbClr val="00B050"/>
                </a:solidFill>
              </a:rPr>
              <a:t>count &lt;= number; count++</a:t>
            </a:r>
            <a:endParaRPr lang="en-GB" sz="1600" b="1" dirty="0">
              <a:solidFill>
                <a:srgbClr val="00B050"/>
              </a:solidFill>
            </a:endParaRPr>
          </a:p>
          <a:p>
            <a:pPr marL="3175" indent="0">
              <a:lnSpc>
                <a:spcPct val="150000"/>
              </a:lnSpc>
              <a:buNone/>
              <a:tabLst>
                <a:tab pos="358775" algn="l"/>
                <a:tab pos="719138" algn="l"/>
                <a:tab pos="1077913" algn="l"/>
                <a:tab pos="4306888" algn="l"/>
                <a:tab pos="5024438" algn="l"/>
              </a:tabLst>
            </a:pPr>
            <a:r>
              <a:rPr lang="en-GB" sz="2000" b="1" dirty="0"/>
              <a:t>	</a:t>
            </a:r>
            <a:r>
              <a:rPr lang="en-GB" sz="2000" b="1" dirty="0" smtClean="0"/>
              <a:t>IF (number is divisible by count)</a:t>
            </a:r>
            <a:r>
              <a:rPr lang="en-GB" sz="2000" b="1" dirty="0"/>
              <a:t>	</a:t>
            </a:r>
            <a:endParaRPr lang="en-GB" sz="2000" b="1" dirty="0" smtClean="0"/>
          </a:p>
          <a:p>
            <a:pPr marL="3175" indent="0">
              <a:lnSpc>
                <a:spcPct val="150000"/>
              </a:lnSpc>
              <a:buNone/>
              <a:tabLst>
                <a:tab pos="358775" algn="l"/>
                <a:tab pos="719138" algn="l"/>
                <a:tab pos="1077913" algn="l"/>
                <a:tab pos="4306888" algn="l"/>
                <a:tab pos="5024438" algn="l"/>
              </a:tabLst>
            </a:pPr>
            <a:r>
              <a:rPr lang="en-GB" sz="2000" b="1" dirty="0"/>
              <a:t>	</a:t>
            </a:r>
            <a:r>
              <a:rPr lang="en-GB" sz="2000" b="1" dirty="0" smtClean="0"/>
              <a:t>	Output count</a:t>
            </a:r>
          </a:p>
          <a:p>
            <a:pPr marL="3175" indent="0">
              <a:lnSpc>
                <a:spcPct val="150000"/>
              </a:lnSpc>
              <a:buNone/>
              <a:tabLst>
                <a:tab pos="358775" algn="l"/>
                <a:tab pos="719138" algn="l"/>
                <a:tab pos="1077913" algn="l"/>
                <a:tab pos="4306888" algn="l"/>
                <a:tab pos="5024438" algn="l"/>
              </a:tabLst>
            </a:pPr>
            <a:r>
              <a:rPr lang="en-GB" sz="2000" b="1" dirty="0" smtClean="0"/>
              <a:t>}</a:t>
            </a:r>
            <a:endParaRPr lang="en-GB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67544" y="563834"/>
            <a:ext cx="8229600" cy="776934"/>
          </a:xfrm>
        </p:spPr>
        <p:txBody>
          <a:bodyPr>
            <a:normAutofit/>
          </a:bodyPr>
          <a:lstStyle/>
          <a:p>
            <a:r>
              <a:rPr lang="en-GB" sz="3200" dirty="0"/>
              <a:t>f</a:t>
            </a:r>
            <a:r>
              <a:rPr lang="en-GB" sz="3200" dirty="0" smtClean="0"/>
              <a:t>or loop </a:t>
            </a:r>
            <a:r>
              <a:rPr lang="en-GB" sz="2400" dirty="0" smtClean="0"/>
              <a:t>(Factors.java)</a:t>
            </a:r>
            <a:endParaRPr lang="en-GB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5699742" y="1556792"/>
            <a:ext cx="3192738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C00000"/>
                </a:solidFill>
              </a:rPr>
              <a:t>Factor  of an integer X</a:t>
            </a:r>
          </a:p>
          <a:p>
            <a:r>
              <a:rPr lang="en-GB" dirty="0"/>
              <a:t>E</a:t>
            </a:r>
            <a:r>
              <a:rPr lang="en-GB" dirty="0" smtClean="0"/>
              <a:t>ssentially a number lower than or equal in  value to X that divides evenly into X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0378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67544" y="563834"/>
            <a:ext cx="8229600" cy="776934"/>
          </a:xfrm>
        </p:spPr>
        <p:txBody>
          <a:bodyPr>
            <a:normAutofit/>
          </a:bodyPr>
          <a:lstStyle/>
          <a:p>
            <a:r>
              <a:rPr lang="en-GB" sz="3200" dirty="0"/>
              <a:t>f</a:t>
            </a:r>
            <a:r>
              <a:rPr lang="en-GB" sz="3200" dirty="0" smtClean="0"/>
              <a:t>or loop </a:t>
            </a:r>
            <a:r>
              <a:rPr lang="en-GB" sz="2400" dirty="0" smtClean="0"/>
              <a:t>(Factors.java)</a:t>
            </a:r>
            <a:endParaRPr lang="en-GB" sz="32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07504" y="1789021"/>
            <a:ext cx="8928992" cy="49685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Wingdings 2"/>
              <a:buNone/>
            </a:pPr>
            <a:r>
              <a:rPr lang="en-GB" sz="2000" b="1" dirty="0" smtClean="0"/>
              <a:t>Print out the factors of an input value</a:t>
            </a:r>
          </a:p>
          <a:p>
            <a:pPr marL="109728" indent="0">
              <a:lnSpc>
                <a:spcPct val="150000"/>
              </a:lnSpc>
              <a:buFont typeface="Wingdings 2"/>
              <a:buNone/>
              <a:tabLst>
                <a:tab pos="534988" algn="l"/>
                <a:tab pos="895350" algn="l"/>
              </a:tabLst>
            </a:pPr>
            <a:endParaRPr lang="en-GB" sz="1400" b="1" dirty="0" smtClean="0"/>
          </a:p>
          <a:p>
            <a:pPr marL="360363" indent="0">
              <a:lnSpc>
                <a:spcPct val="140000"/>
              </a:lnSpc>
              <a:spcBef>
                <a:spcPts val="0"/>
              </a:spcBef>
              <a:buFont typeface="Wingdings 2"/>
              <a:buNone/>
              <a:tabLst>
                <a:tab pos="896938" algn="l"/>
                <a:tab pos="1435100" algn="l"/>
                <a:tab pos="5024438" algn="l"/>
              </a:tabLst>
            </a:pPr>
            <a:r>
              <a:rPr lang="en-GB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15	</a:t>
            </a:r>
            <a:r>
              <a:rPr lang="en-GB" sz="18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GB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number;</a:t>
            </a:r>
          </a:p>
          <a:p>
            <a:pPr marL="360363" indent="0">
              <a:lnSpc>
                <a:spcPct val="140000"/>
              </a:lnSpc>
              <a:spcBef>
                <a:spcPts val="0"/>
              </a:spcBef>
              <a:buFont typeface="Wingdings 2"/>
              <a:buNone/>
              <a:tabLst>
                <a:tab pos="896938" algn="l"/>
                <a:tab pos="1435100" algn="l"/>
                <a:tab pos="5024438" algn="l"/>
              </a:tabLst>
            </a:pPr>
            <a:r>
              <a:rPr lang="en-GB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16</a:t>
            </a:r>
          </a:p>
          <a:p>
            <a:pPr marL="360363" indent="0">
              <a:lnSpc>
                <a:spcPct val="140000"/>
              </a:lnSpc>
              <a:spcBef>
                <a:spcPts val="0"/>
              </a:spcBef>
              <a:buFont typeface="Wingdings 2"/>
              <a:buNone/>
              <a:tabLst>
                <a:tab pos="896938" algn="l"/>
                <a:tab pos="1435100" algn="l"/>
                <a:tab pos="5024438" algn="l"/>
              </a:tabLst>
            </a:pPr>
            <a:r>
              <a:rPr lang="en-GB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17	</a:t>
            </a:r>
            <a:r>
              <a:rPr lang="en-GB" sz="18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GB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("Enter a positive number : ");</a:t>
            </a:r>
          </a:p>
          <a:p>
            <a:pPr marL="360363" indent="0">
              <a:lnSpc>
                <a:spcPct val="140000"/>
              </a:lnSpc>
              <a:spcBef>
                <a:spcPts val="0"/>
              </a:spcBef>
              <a:buFont typeface="Wingdings 2"/>
              <a:buNone/>
              <a:tabLst>
                <a:tab pos="896938" algn="l"/>
                <a:tab pos="1435100" algn="l"/>
                <a:tab pos="5024438" algn="l"/>
              </a:tabLst>
            </a:pPr>
            <a:r>
              <a:rPr lang="en-GB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18	</a:t>
            </a:r>
            <a:r>
              <a:rPr lang="en-GB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 = </a:t>
            </a:r>
            <a:r>
              <a:rPr lang="en-GB" sz="18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keyboard.nextInt</a:t>
            </a:r>
            <a:r>
              <a:rPr lang="en-GB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360363" indent="0">
              <a:lnSpc>
                <a:spcPct val="140000"/>
              </a:lnSpc>
              <a:spcBef>
                <a:spcPts val="0"/>
              </a:spcBef>
              <a:buNone/>
              <a:tabLst>
                <a:tab pos="896938" algn="l"/>
                <a:tab pos="1435100" algn="l"/>
                <a:tab pos="5024438" algn="l"/>
              </a:tabLst>
            </a:pPr>
            <a:r>
              <a:rPr lang="en-GB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19</a:t>
            </a:r>
            <a:r>
              <a:rPr lang="en-GB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18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GB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("The factors of </a:t>
            </a:r>
            <a:r>
              <a:rPr lang="en-GB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GB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number + " are:");</a:t>
            </a:r>
          </a:p>
          <a:p>
            <a:pPr marL="360363" indent="0">
              <a:lnSpc>
                <a:spcPct val="140000"/>
              </a:lnSpc>
              <a:spcBef>
                <a:spcPts val="0"/>
              </a:spcBef>
              <a:buFont typeface="Wingdings 2"/>
              <a:buNone/>
              <a:tabLst>
                <a:tab pos="896938" algn="l"/>
                <a:tab pos="1435100" algn="l"/>
                <a:tab pos="5024438" algn="l"/>
              </a:tabLst>
            </a:pPr>
            <a:r>
              <a:rPr lang="en-GB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20	</a:t>
            </a:r>
            <a:r>
              <a:rPr lang="en-GB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en-GB" sz="18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GB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count = 1; count &lt;= number; count++) {</a:t>
            </a:r>
            <a:r>
              <a:rPr lang="en-GB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marL="360363" indent="0">
              <a:lnSpc>
                <a:spcPct val="140000"/>
              </a:lnSpc>
              <a:spcBef>
                <a:spcPts val="0"/>
              </a:spcBef>
              <a:buFont typeface="Wingdings 2"/>
              <a:buNone/>
              <a:tabLst>
                <a:tab pos="896938" algn="l"/>
                <a:tab pos="1435100" algn="l"/>
                <a:tab pos="5024438" algn="l"/>
              </a:tabLst>
            </a:pPr>
            <a:r>
              <a:rPr lang="en-GB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21		</a:t>
            </a:r>
            <a:r>
              <a:rPr lang="en-GB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((number % count) == 0) {</a:t>
            </a:r>
            <a:r>
              <a:rPr lang="en-GB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marL="360363" indent="0">
              <a:lnSpc>
                <a:spcPct val="140000"/>
              </a:lnSpc>
              <a:spcBef>
                <a:spcPts val="0"/>
              </a:spcBef>
              <a:buNone/>
              <a:tabLst>
                <a:tab pos="896938" algn="l"/>
                <a:tab pos="1435100" algn="l"/>
                <a:tab pos="1971675" algn="l"/>
                <a:tab pos="5024438" algn="l"/>
              </a:tabLst>
            </a:pPr>
            <a:r>
              <a:rPr lang="en-GB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22			</a:t>
            </a:r>
            <a:r>
              <a:rPr lang="en-GB" sz="18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GB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GB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\t</a:t>
            </a:r>
            <a:r>
              <a:rPr lang="en-GB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GB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count);</a:t>
            </a:r>
          </a:p>
          <a:p>
            <a:pPr marL="360363" indent="0">
              <a:lnSpc>
                <a:spcPct val="140000"/>
              </a:lnSpc>
              <a:spcBef>
                <a:spcPts val="0"/>
              </a:spcBef>
              <a:buFont typeface="Wingdings 2"/>
              <a:buNone/>
              <a:tabLst>
                <a:tab pos="896938" algn="l"/>
                <a:tab pos="1435100" algn="l"/>
                <a:tab pos="5024438" algn="l"/>
              </a:tabLst>
            </a:pPr>
            <a:r>
              <a:rPr lang="en-GB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23</a:t>
            </a:r>
            <a:r>
              <a:rPr lang="en-GB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}</a:t>
            </a:r>
            <a:r>
              <a:rPr lang="en-GB" sz="18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//if</a:t>
            </a:r>
            <a:r>
              <a:rPr lang="en-GB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marL="360363" indent="0">
              <a:lnSpc>
                <a:spcPct val="140000"/>
              </a:lnSpc>
              <a:spcBef>
                <a:spcPts val="0"/>
              </a:spcBef>
              <a:buFont typeface="Wingdings 2"/>
              <a:buNone/>
              <a:tabLst>
                <a:tab pos="896938" algn="l"/>
                <a:tab pos="1435100" algn="l"/>
                <a:tab pos="5024438" algn="l"/>
              </a:tabLst>
            </a:pPr>
            <a:r>
              <a:rPr lang="en-GB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24	</a:t>
            </a:r>
            <a:r>
              <a:rPr lang="en-GB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en-GB" sz="18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//for</a:t>
            </a:r>
          </a:p>
        </p:txBody>
      </p:sp>
    </p:spTree>
    <p:extLst>
      <p:ext uri="{BB962C8B-B14F-4D97-AF65-F5344CB8AC3E}">
        <p14:creationId xmlns:p14="http://schemas.microsoft.com/office/powerpoint/2010/main" val="3067860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63894036"/>
              </p:ext>
            </p:extLst>
          </p:nvPr>
        </p:nvGraphicFramePr>
        <p:xfrm>
          <a:off x="386300" y="1238354"/>
          <a:ext cx="8494621" cy="51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0621"/>
                <a:gridCol w="1080000"/>
                <a:gridCol w="1080000"/>
                <a:gridCol w="1440000"/>
                <a:gridCol w="1800000"/>
                <a:gridCol w="248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Segoe UI Semibold" pitchFamily="34" charset="0"/>
                        </a:rPr>
                        <a:t>Line No.</a:t>
                      </a:r>
                      <a:endParaRPr lang="en-GB" sz="1400" b="1" dirty="0">
                        <a:latin typeface="Segoe UI Semibold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Segoe UI Semibold" pitchFamily="34" charset="0"/>
                        </a:rPr>
                        <a:t>number</a:t>
                      </a:r>
                      <a:endParaRPr lang="en-GB" sz="1400" b="1" dirty="0">
                        <a:latin typeface="Segoe UI Semibold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Segoe UI Semibold" pitchFamily="34" charset="0"/>
                        </a:rPr>
                        <a:t>count</a:t>
                      </a:r>
                      <a:endParaRPr lang="en-GB" sz="1400" b="1" dirty="0">
                        <a:latin typeface="Segoe UI Semibold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Segoe UI Semibold" pitchFamily="34" charset="0"/>
                        </a:rPr>
                        <a:t>count &lt;= number</a:t>
                      </a:r>
                      <a:endParaRPr lang="en-GB" sz="1400" b="1" dirty="0">
                        <a:latin typeface="Segoe UI Semibold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Segoe UI Semibold" pitchFamily="34" charset="0"/>
                        </a:rPr>
                        <a:t>(number % count) == 0</a:t>
                      </a:r>
                      <a:endParaRPr lang="en-GB" sz="1400" b="1" dirty="0">
                        <a:latin typeface="Segoe UI Semibold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Segoe UI Semibold" pitchFamily="34" charset="0"/>
                        </a:rPr>
                        <a:t>Output</a:t>
                      </a:r>
                      <a:endParaRPr lang="en-GB" sz="1400" b="1" dirty="0">
                        <a:latin typeface="Segoe UI Semibold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16416" y="6376243"/>
            <a:ext cx="762000" cy="365125"/>
          </a:xfrm>
        </p:spPr>
        <p:txBody>
          <a:bodyPr/>
          <a:lstStyle/>
          <a:p>
            <a:fld id="{BA9B540C-44DA-4F69-89C9-7C84606640D3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95536" y="1772816"/>
            <a:ext cx="8496944" cy="5121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tabLst>
                <a:tab pos="176213" algn="ctr"/>
                <a:tab pos="989013" algn="ctr"/>
                <a:tab pos="2152650" algn="ctr"/>
                <a:tab pos="3316288" algn="ctr"/>
                <a:tab pos="4932363" algn="ctr"/>
                <a:tab pos="6096000" algn="l"/>
              </a:tabLst>
            </a:pPr>
            <a:r>
              <a:rPr lang="en-GB" sz="1400" b="1" dirty="0" smtClean="0">
                <a:latin typeface="Segoe UI Semibold" pitchFamily="34" charset="0"/>
              </a:rPr>
              <a:t>	17		</a:t>
            </a:r>
            <a:r>
              <a:rPr lang="en-GB" sz="1400" b="1" dirty="0">
                <a:latin typeface="Segoe UI Semibold" pitchFamily="34" charset="0"/>
              </a:rPr>
              <a:t>	</a:t>
            </a:r>
            <a:r>
              <a:rPr lang="en-GB" sz="1400" b="1" dirty="0" smtClean="0">
                <a:latin typeface="Segoe UI Semibold" pitchFamily="34" charset="0"/>
              </a:rPr>
              <a:t> </a:t>
            </a:r>
            <a:r>
              <a:rPr lang="en-GB" sz="1400" b="1" dirty="0">
                <a:latin typeface="Segoe UI Semibold" pitchFamily="34" charset="0"/>
              </a:rPr>
              <a:t>	 </a:t>
            </a:r>
            <a:r>
              <a:rPr lang="en-GB" sz="1400" b="1" dirty="0" smtClean="0">
                <a:latin typeface="Segoe UI Semibold" pitchFamily="34" charset="0"/>
              </a:rPr>
              <a:t>	</a:t>
            </a:r>
            <a:r>
              <a:rPr lang="en-GB" sz="1400" b="1" dirty="0">
                <a:solidFill>
                  <a:srgbClr val="00B050"/>
                </a:solidFill>
                <a:latin typeface="Segoe UI Semibold" pitchFamily="34" charset="0"/>
              </a:rPr>
              <a:t>Enter a positive number :</a:t>
            </a:r>
          </a:p>
          <a:p>
            <a:pPr>
              <a:spcBef>
                <a:spcPts val="500"/>
              </a:spcBef>
              <a:tabLst>
                <a:tab pos="176213" algn="ctr"/>
                <a:tab pos="989013" algn="ctr"/>
                <a:tab pos="2152650" algn="ctr"/>
                <a:tab pos="3316288" algn="ctr"/>
                <a:tab pos="4932363" algn="ctr"/>
                <a:tab pos="6096000" algn="l"/>
              </a:tabLst>
            </a:pPr>
            <a:r>
              <a:rPr lang="en-GB" sz="1400" b="1" dirty="0">
                <a:latin typeface="Segoe UI Semibold" pitchFamily="34" charset="0"/>
              </a:rPr>
              <a:t>	</a:t>
            </a:r>
            <a:r>
              <a:rPr lang="en-GB" sz="1400" b="1" dirty="0" smtClean="0">
                <a:latin typeface="Segoe UI Semibold" pitchFamily="34" charset="0"/>
              </a:rPr>
              <a:t>18	9						</a:t>
            </a:r>
          </a:p>
          <a:p>
            <a:pPr>
              <a:spcBef>
                <a:spcPts val="500"/>
              </a:spcBef>
              <a:tabLst>
                <a:tab pos="176213" algn="ctr"/>
                <a:tab pos="989013" algn="ctr"/>
                <a:tab pos="2152650" algn="ctr"/>
                <a:tab pos="3316288" algn="ctr"/>
                <a:tab pos="4932363" algn="ctr"/>
                <a:tab pos="6096000" algn="l"/>
              </a:tabLst>
            </a:pPr>
            <a:r>
              <a:rPr lang="en-GB" sz="1400" b="1" dirty="0" smtClean="0">
                <a:latin typeface="Segoe UI Semibold" pitchFamily="34" charset="0"/>
              </a:rPr>
              <a:t>	19					</a:t>
            </a:r>
            <a:r>
              <a:rPr lang="en-GB" sz="1400" b="1" dirty="0">
                <a:solidFill>
                  <a:srgbClr val="00B050"/>
                </a:solidFill>
                <a:latin typeface="Segoe UI Semibold" pitchFamily="34" charset="0"/>
              </a:rPr>
              <a:t>The factors of 9 are:</a:t>
            </a:r>
            <a:r>
              <a:rPr lang="en-GB" sz="1400" b="1" dirty="0">
                <a:latin typeface="Segoe UI Semibold" pitchFamily="34" charset="0"/>
              </a:rPr>
              <a:t>	 </a:t>
            </a:r>
            <a:endParaRPr lang="en-GB" sz="1400" b="1" dirty="0" smtClean="0">
              <a:latin typeface="Segoe UI Semibold" pitchFamily="34" charset="0"/>
            </a:endParaRPr>
          </a:p>
          <a:p>
            <a:pPr>
              <a:spcBef>
                <a:spcPts val="500"/>
              </a:spcBef>
              <a:tabLst>
                <a:tab pos="176213" algn="ctr"/>
                <a:tab pos="989013" algn="ctr"/>
                <a:tab pos="2152650" algn="ctr"/>
                <a:tab pos="3316288" algn="ctr"/>
                <a:tab pos="4932363" algn="ctr"/>
                <a:tab pos="6096000" algn="l"/>
              </a:tabLst>
            </a:pPr>
            <a:r>
              <a:rPr lang="en-GB" sz="1400" b="1" dirty="0">
                <a:latin typeface="Segoe UI Semibold" pitchFamily="34" charset="0"/>
              </a:rPr>
              <a:t>	</a:t>
            </a:r>
            <a:r>
              <a:rPr lang="en-GB" sz="1400" b="1" dirty="0" smtClean="0">
                <a:latin typeface="Segoe UI Semibold" pitchFamily="34" charset="0"/>
              </a:rPr>
              <a:t>20		1	(1 &lt;= 9) = T	</a:t>
            </a:r>
          </a:p>
          <a:p>
            <a:pPr>
              <a:spcBef>
                <a:spcPts val="500"/>
              </a:spcBef>
              <a:tabLst>
                <a:tab pos="176213" algn="ctr"/>
                <a:tab pos="989013" algn="ctr"/>
                <a:tab pos="2152650" algn="ctr"/>
                <a:tab pos="3316288" algn="ctr"/>
                <a:tab pos="4932363" algn="ctr"/>
                <a:tab pos="6096000" algn="l"/>
              </a:tabLst>
            </a:pPr>
            <a:r>
              <a:rPr lang="en-GB" sz="1400" b="1" dirty="0" smtClean="0">
                <a:latin typeface="Segoe UI Semibold" pitchFamily="34" charset="0"/>
              </a:rPr>
              <a:t>	21				((9 % 1) == 0) = T		</a:t>
            </a:r>
          </a:p>
          <a:p>
            <a:pPr>
              <a:spcBef>
                <a:spcPts val="500"/>
              </a:spcBef>
              <a:tabLst>
                <a:tab pos="176213" algn="ctr"/>
                <a:tab pos="989013" algn="ctr"/>
                <a:tab pos="2152650" algn="ctr"/>
                <a:tab pos="3316288" algn="ctr"/>
                <a:tab pos="4932363" algn="ctr"/>
                <a:tab pos="6096000" algn="l"/>
              </a:tabLst>
            </a:pPr>
            <a:r>
              <a:rPr lang="en-GB" sz="1400" b="1" dirty="0">
                <a:latin typeface="Segoe UI Semibold" pitchFamily="34" charset="0"/>
              </a:rPr>
              <a:t>	</a:t>
            </a:r>
            <a:r>
              <a:rPr lang="en-GB" sz="1400" b="1" dirty="0" smtClean="0">
                <a:latin typeface="Segoe UI Semibold" pitchFamily="34" charset="0"/>
              </a:rPr>
              <a:t>22			 			</a:t>
            </a:r>
            <a:r>
              <a:rPr lang="en-GB" sz="1400" b="1" dirty="0">
                <a:solidFill>
                  <a:srgbClr val="00B050"/>
                </a:solidFill>
                <a:latin typeface="Segoe UI Semibold" pitchFamily="34" charset="0"/>
              </a:rPr>
              <a:t>1</a:t>
            </a:r>
          </a:p>
          <a:p>
            <a:pPr>
              <a:spcBef>
                <a:spcPts val="500"/>
              </a:spcBef>
              <a:tabLst>
                <a:tab pos="176213" algn="ctr"/>
                <a:tab pos="989013" algn="ctr"/>
                <a:tab pos="2152650" algn="ctr"/>
                <a:tab pos="3316288" algn="ctr"/>
                <a:tab pos="4932363" algn="ctr"/>
                <a:tab pos="6096000" algn="l"/>
              </a:tabLst>
            </a:pPr>
            <a:r>
              <a:rPr lang="en-GB" sz="1400" b="1" dirty="0" smtClean="0">
                <a:latin typeface="Segoe UI Semibold" pitchFamily="34" charset="0"/>
              </a:rPr>
              <a:t>	20		2</a:t>
            </a:r>
            <a:r>
              <a:rPr lang="en-GB" sz="1400" b="1" dirty="0">
                <a:latin typeface="Segoe UI Semibold" pitchFamily="34" charset="0"/>
              </a:rPr>
              <a:t>	 (</a:t>
            </a:r>
            <a:r>
              <a:rPr lang="en-GB" sz="1400" b="1" dirty="0" smtClean="0">
                <a:latin typeface="Segoe UI Semibold" pitchFamily="34" charset="0"/>
              </a:rPr>
              <a:t>2 </a:t>
            </a:r>
            <a:r>
              <a:rPr lang="en-GB" sz="1400" b="1" dirty="0">
                <a:latin typeface="Segoe UI Semibold" pitchFamily="34" charset="0"/>
              </a:rPr>
              <a:t>&lt;= </a:t>
            </a:r>
            <a:r>
              <a:rPr lang="en-GB" sz="1400" b="1" dirty="0" smtClean="0">
                <a:latin typeface="Segoe UI Semibold" pitchFamily="34" charset="0"/>
              </a:rPr>
              <a:t>9) </a:t>
            </a:r>
            <a:r>
              <a:rPr lang="en-GB" sz="1400" b="1" dirty="0">
                <a:latin typeface="Segoe UI Semibold" pitchFamily="34" charset="0"/>
              </a:rPr>
              <a:t>= T</a:t>
            </a:r>
            <a:r>
              <a:rPr lang="en-GB" sz="1400" b="1" dirty="0" smtClean="0">
                <a:latin typeface="Segoe UI Semibold" pitchFamily="34" charset="0"/>
              </a:rPr>
              <a:t> 	 </a:t>
            </a:r>
          </a:p>
          <a:p>
            <a:pPr>
              <a:spcBef>
                <a:spcPts val="500"/>
              </a:spcBef>
              <a:tabLst>
                <a:tab pos="176213" algn="ctr"/>
                <a:tab pos="989013" algn="ctr"/>
                <a:tab pos="2152650" algn="ctr"/>
                <a:tab pos="3316288" algn="ctr"/>
                <a:tab pos="4932363" algn="ctr"/>
                <a:tab pos="6096000" algn="l"/>
              </a:tabLst>
            </a:pPr>
            <a:r>
              <a:rPr lang="en-GB" sz="1400" b="1" dirty="0">
                <a:latin typeface="Segoe UI Semibold" pitchFamily="34" charset="0"/>
              </a:rPr>
              <a:t>	</a:t>
            </a:r>
            <a:r>
              <a:rPr lang="en-GB" sz="1400" b="1" dirty="0" smtClean="0">
                <a:latin typeface="Segoe UI Semibold" pitchFamily="34" charset="0"/>
              </a:rPr>
              <a:t>21			</a:t>
            </a:r>
            <a:r>
              <a:rPr lang="en-GB" sz="1400" b="1" dirty="0">
                <a:latin typeface="Segoe UI Semibold" pitchFamily="34" charset="0"/>
              </a:rPr>
              <a:t>	 </a:t>
            </a:r>
            <a:r>
              <a:rPr lang="en-GB" sz="1400" b="1" dirty="0" smtClean="0">
                <a:latin typeface="Segoe UI Semibold" pitchFamily="34" charset="0"/>
              </a:rPr>
              <a:t>((9 </a:t>
            </a:r>
            <a:r>
              <a:rPr lang="en-GB" sz="1400" b="1" dirty="0">
                <a:latin typeface="Segoe UI Semibold" pitchFamily="34" charset="0"/>
              </a:rPr>
              <a:t>% </a:t>
            </a:r>
            <a:r>
              <a:rPr lang="en-GB" sz="1400" b="1" dirty="0" smtClean="0">
                <a:latin typeface="Segoe UI Semibold" pitchFamily="34" charset="0"/>
              </a:rPr>
              <a:t>2) </a:t>
            </a:r>
            <a:r>
              <a:rPr lang="en-GB" sz="1400" b="1" dirty="0">
                <a:latin typeface="Segoe UI Semibold" pitchFamily="34" charset="0"/>
              </a:rPr>
              <a:t>== 0) = </a:t>
            </a:r>
            <a:r>
              <a:rPr lang="en-GB" sz="1400" b="1" dirty="0" smtClean="0">
                <a:latin typeface="Segoe UI Semibold" pitchFamily="34" charset="0"/>
              </a:rPr>
              <a:t>F 		</a:t>
            </a:r>
          </a:p>
          <a:p>
            <a:pPr>
              <a:spcBef>
                <a:spcPts val="500"/>
              </a:spcBef>
              <a:tabLst>
                <a:tab pos="176213" algn="ctr"/>
                <a:tab pos="989013" algn="ctr"/>
                <a:tab pos="2152650" algn="ctr"/>
                <a:tab pos="3316288" algn="ctr"/>
                <a:tab pos="4932363" algn="ctr"/>
                <a:tab pos="6096000" algn="l"/>
              </a:tabLst>
            </a:pPr>
            <a:r>
              <a:rPr lang="en-GB" sz="1400" b="1" dirty="0" smtClean="0">
                <a:latin typeface="Segoe UI Semibold" pitchFamily="34" charset="0"/>
              </a:rPr>
              <a:t>	20		3	</a:t>
            </a:r>
            <a:r>
              <a:rPr lang="en-GB" sz="1400" b="1" dirty="0">
                <a:latin typeface="Segoe UI Semibold" pitchFamily="34" charset="0"/>
              </a:rPr>
              <a:t> </a:t>
            </a:r>
            <a:r>
              <a:rPr lang="en-GB" sz="1400" b="1" dirty="0" smtClean="0">
                <a:latin typeface="Segoe UI Semibold" pitchFamily="34" charset="0"/>
              </a:rPr>
              <a:t>(3 </a:t>
            </a:r>
            <a:r>
              <a:rPr lang="en-GB" sz="1400" b="1" dirty="0">
                <a:latin typeface="Segoe UI Semibold" pitchFamily="34" charset="0"/>
              </a:rPr>
              <a:t>&lt;= 9</a:t>
            </a:r>
            <a:r>
              <a:rPr lang="en-GB" sz="1400" b="1" dirty="0" smtClean="0">
                <a:latin typeface="Segoe UI Semibold" pitchFamily="34" charset="0"/>
              </a:rPr>
              <a:t>) </a:t>
            </a:r>
            <a:r>
              <a:rPr lang="en-GB" sz="1400" b="1" dirty="0">
                <a:latin typeface="Segoe UI Semibold" pitchFamily="34" charset="0"/>
              </a:rPr>
              <a:t>= T </a:t>
            </a:r>
            <a:r>
              <a:rPr lang="en-GB" sz="1400" b="1" dirty="0" smtClean="0">
                <a:latin typeface="Segoe UI Semibold" pitchFamily="34" charset="0"/>
              </a:rPr>
              <a:t>		</a:t>
            </a:r>
            <a:endParaRPr lang="en-GB" sz="1400" b="1" dirty="0">
              <a:latin typeface="Segoe UI Semibold" pitchFamily="34" charset="0"/>
            </a:endParaRPr>
          </a:p>
          <a:p>
            <a:pPr>
              <a:spcBef>
                <a:spcPts val="500"/>
              </a:spcBef>
              <a:tabLst>
                <a:tab pos="176213" algn="ctr"/>
                <a:tab pos="989013" algn="ctr"/>
                <a:tab pos="2152650" algn="ctr"/>
                <a:tab pos="3316288" algn="ctr"/>
                <a:tab pos="4932363" algn="ctr"/>
                <a:tab pos="6096000" algn="l"/>
              </a:tabLst>
            </a:pPr>
            <a:r>
              <a:rPr lang="en-GB" sz="1400" b="1" dirty="0" smtClean="0">
                <a:latin typeface="Segoe UI Semibold" pitchFamily="34" charset="0"/>
              </a:rPr>
              <a:t>	21		</a:t>
            </a:r>
            <a:r>
              <a:rPr lang="en-GB" sz="1400" b="1" dirty="0">
                <a:latin typeface="Segoe UI Semibold" pitchFamily="34" charset="0"/>
              </a:rPr>
              <a:t>		 </a:t>
            </a:r>
            <a:r>
              <a:rPr lang="en-GB" sz="1400" b="1" dirty="0" smtClean="0">
                <a:latin typeface="Segoe UI Semibold" pitchFamily="34" charset="0"/>
              </a:rPr>
              <a:t>((</a:t>
            </a:r>
            <a:r>
              <a:rPr lang="en-GB" sz="1400" b="1" dirty="0">
                <a:latin typeface="Segoe UI Semibold" pitchFamily="34" charset="0"/>
              </a:rPr>
              <a:t>9</a:t>
            </a:r>
            <a:r>
              <a:rPr lang="en-GB" sz="1400" b="1" dirty="0" smtClean="0">
                <a:latin typeface="Segoe UI Semibold" pitchFamily="34" charset="0"/>
              </a:rPr>
              <a:t> </a:t>
            </a:r>
            <a:r>
              <a:rPr lang="en-GB" sz="1400" b="1" dirty="0">
                <a:latin typeface="Segoe UI Semibold" pitchFamily="34" charset="0"/>
              </a:rPr>
              <a:t>% </a:t>
            </a:r>
            <a:r>
              <a:rPr lang="en-GB" sz="1400" b="1" dirty="0" smtClean="0">
                <a:latin typeface="Segoe UI Semibold" pitchFamily="34" charset="0"/>
              </a:rPr>
              <a:t>3) </a:t>
            </a:r>
            <a:r>
              <a:rPr lang="en-GB" sz="1400" b="1" dirty="0">
                <a:latin typeface="Segoe UI Semibold" pitchFamily="34" charset="0"/>
              </a:rPr>
              <a:t>== 0) = </a:t>
            </a:r>
            <a:r>
              <a:rPr lang="en-GB" sz="1400" b="1" dirty="0" smtClean="0">
                <a:latin typeface="Segoe UI Semibold" pitchFamily="34" charset="0"/>
              </a:rPr>
              <a:t>T</a:t>
            </a:r>
          </a:p>
          <a:p>
            <a:pPr>
              <a:spcBef>
                <a:spcPts val="500"/>
              </a:spcBef>
              <a:tabLst>
                <a:tab pos="176213" algn="ctr"/>
                <a:tab pos="989013" algn="ctr"/>
                <a:tab pos="2152650" algn="ctr"/>
                <a:tab pos="3316288" algn="ctr"/>
                <a:tab pos="4932363" algn="ctr"/>
                <a:tab pos="6096000" algn="l"/>
              </a:tabLst>
            </a:pPr>
            <a:r>
              <a:rPr lang="en-GB" sz="1400" b="1" dirty="0">
                <a:latin typeface="Segoe UI Semibold" pitchFamily="34" charset="0"/>
              </a:rPr>
              <a:t>	</a:t>
            </a:r>
            <a:r>
              <a:rPr lang="en-GB" sz="1400" b="1" dirty="0" smtClean="0">
                <a:latin typeface="Segoe UI Semibold" pitchFamily="34" charset="0"/>
              </a:rPr>
              <a:t>22						</a:t>
            </a:r>
            <a:r>
              <a:rPr lang="en-GB" sz="1400" b="1" dirty="0">
                <a:solidFill>
                  <a:srgbClr val="00B050"/>
                </a:solidFill>
                <a:latin typeface="Segoe UI Semibold" pitchFamily="34" charset="0"/>
              </a:rPr>
              <a:t>3 </a:t>
            </a:r>
          </a:p>
          <a:p>
            <a:pPr>
              <a:spcBef>
                <a:spcPts val="500"/>
              </a:spcBef>
              <a:tabLst>
                <a:tab pos="176213" algn="ctr"/>
                <a:tab pos="989013" algn="ctr"/>
                <a:tab pos="2152650" algn="ctr"/>
                <a:tab pos="3316288" algn="ctr"/>
                <a:tab pos="4932363" algn="ctr"/>
                <a:tab pos="6096000" algn="l"/>
              </a:tabLst>
            </a:pPr>
            <a:r>
              <a:rPr lang="en-GB" sz="1400" b="1" dirty="0" smtClean="0">
                <a:latin typeface="Segoe UI Semibold" pitchFamily="34" charset="0"/>
              </a:rPr>
              <a:t>	20</a:t>
            </a:r>
            <a:r>
              <a:rPr lang="en-GB" sz="1400" b="1" dirty="0">
                <a:latin typeface="Segoe UI Semibold" pitchFamily="34" charset="0"/>
              </a:rPr>
              <a:t>		</a:t>
            </a:r>
            <a:r>
              <a:rPr lang="en-GB" sz="1400" b="1" dirty="0" smtClean="0">
                <a:latin typeface="Segoe UI Semibold" pitchFamily="34" charset="0"/>
              </a:rPr>
              <a:t>4</a:t>
            </a:r>
            <a:r>
              <a:rPr lang="en-GB" sz="1400" b="1" dirty="0">
                <a:latin typeface="Segoe UI Semibold" pitchFamily="34" charset="0"/>
              </a:rPr>
              <a:t>	 </a:t>
            </a:r>
            <a:r>
              <a:rPr lang="en-GB" sz="1400" b="1" dirty="0" smtClean="0">
                <a:latin typeface="Segoe UI Semibold" pitchFamily="34" charset="0"/>
              </a:rPr>
              <a:t>(4 </a:t>
            </a:r>
            <a:r>
              <a:rPr lang="en-GB" sz="1400" b="1" dirty="0">
                <a:latin typeface="Segoe UI Semibold" pitchFamily="34" charset="0"/>
              </a:rPr>
              <a:t>&lt;= 9) = T 	 </a:t>
            </a:r>
          </a:p>
          <a:p>
            <a:pPr>
              <a:spcBef>
                <a:spcPts val="500"/>
              </a:spcBef>
              <a:tabLst>
                <a:tab pos="176213" algn="ctr"/>
                <a:tab pos="989013" algn="ctr"/>
                <a:tab pos="2152650" algn="ctr"/>
                <a:tab pos="3316288" algn="ctr"/>
                <a:tab pos="4932363" algn="ctr"/>
                <a:tab pos="6096000" algn="l"/>
              </a:tabLst>
            </a:pPr>
            <a:r>
              <a:rPr lang="en-GB" sz="1400" b="1" dirty="0">
                <a:latin typeface="Segoe UI Semibold" pitchFamily="34" charset="0"/>
              </a:rPr>
              <a:t>	</a:t>
            </a:r>
            <a:r>
              <a:rPr lang="en-GB" sz="1400" b="1" dirty="0" smtClean="0">
                <a:latin typeface="Segoe UI Semibold" pitchFamily="34" charset="0"/>
              </a:rPr>
              <a:t>21</a:t>
            </a:r>
            <a:r>
              <a:rPr lang="en-GB" sz="1400" b="1" dirty="0">
                <a:latin typeface="Segoe UI Semibold" pitchFamily="34" charset="0"/>
              </a:rPr>
              <a:t>				 ((9 % </a:t>
            </a:r>
            <a:r>
              <a:rPr lang="en-GB" sz="1400" b="1" dirty="0" smtClean="0">
                <a:latin typeface="Segoe UI Semibold" pitchFamily="34" charset="0"/>
              </a:rPr>
              <a:t>4) </a:t>
            </a:r>
            <a:r>
              <a:rPr lang="en-GB" sz="1400" b="1" dirty="0">
                <a:latin typeface="Segoe UI Semibold" pitchFamily="34" charset="0"/>
              </a:rPr>
              <a:t>== 0) = F 	</a:t>
            </a:r>
            <a:endParaRPr lang="en-GB" sz="1400" b="1" dirty="0" smtClean="0">
              <a:latin typeface="Segoe UI Semibold" pitchFamily="34" charset="0"/>
            </a:endParaRPr>
          </a:p>
          <a:p>
            <a:pPr>
              <a:spcBef>
                <a:spcPts val="500"/>
              </a:spcBef>
              <a:tabLst>
                <a:tab pos="176213" algn="ctr"/>
                <a:tab pos="989013" algn="ctr"/>
                <a:tab pos="2152650" algn="ctr"/>
                <a:tab pos="3316288" algn="ctr"/>
                <a:tab pos="4932363" algn="ctr"/>
                <a:tab pos="6096000" algn="l"/>
              </a:tabLst>
            </a:pPr>
            <a:r>
              <a:rPr lang="en-GB" sz="1400" b="1" dirty="0" smtClean="0">
                <a:latin typeface="Segoe UI Semibold" pitchFamily="34" charset="0"/>
              </a:rPr>
              <a:t>	…</a:t>
            </a:r>
          </a:p>
          <a:p>
            <a:pPr>
              <a:spcBef>
                <a:spcPts val="500"/>
              </a:spcBef>
              <a:tabLst>
                <a:tab pos="176213" algn="ctr"/>
                <a:tab pos="989013" algn="ctr"/>
                <a:tab pos="2152650" algn="ctr"/>
                <a:tab pos="3316288" algn="ctr"/>
                <a:tab pos="4932363" algn="ctr"/>
                <a:tab pos="6096000" algn="l"/>
              </a:tabLst>
            </a:pPr>
            <a:r>
              <a:rPr lang="en-GB" sz="1400" b="1" dirty="0">
                <a:latin typeface="Segoe UI Semibold" pitchFamily="34" charset="0"/>
              </a:rPr>
              <a:t>	</a:t>
            </a:r>
            <a:r>
              <a:rPr lang="en-GB" sz="1400" b="1" dirty="0" smtClean="0">
                <a:latin typeface="Segoe UI Semibold" pitchFamily="34" charset="0"/>
              </a:rPr>
              <a:t>20		9	(9 &lt;= 9) = T</a:t>
            </a:r>
          </a:p>
          <a:p>
            <a:pPr>
              <a:spcBef>
                <a:spcPts val="500"/>
              </a:spcBef>
              <a:tabLst>
                <a:tab pos="176213" algn="ctr"/>
                <a:tab pos="989013" algn="ctr"/>
                <a:tab pos="2152650" algn="ctr"/>
                <a:tab pos="3316288" algn="ctr"/>
                <a:tab pos="4932363" algn="ctr"/>
                <a:tab pos="6096000" algn="l"/>
              </a:tabLst>
            </a:pPr>
            <a:r>
              <a:rPr lang="en-GB" sz="1400" b="1" dirty="0">
                <a:latin typeface="Segoe UI Semibold" pitchFamily="34" charset="0"/>
              </a:rPr>
              <a:t>	</a:t>
            </a:r>
            <a:r>
              <a:rPr lang="en-GB" sz="1400" b="1" dirty="0" smtClean="0">
                <a:latin typeface="Segoe UI Semibold" pitchFamily="34" charset="0"/>
              </a:rPr>
              <a:t>21				((9 % 9) == 0) = T</a:t>
            </a:r>
          </a:p>
          <a:p>
            <a:pPr>
              <a:spcBef>
                <a:spcPts val="500"/>
              </a:spcBef>
              <a:tabLst>
                <a:tab pos="176213" algn="ctr"/>
                <a:tab pos="989013" algn="ctr"/>
                <a:tab pos="2152650" algn="ctr"/>
                <a:tab pos="3316288" algn="ctr"/>
                <a:tab pos="4932363" algn="ctr"/>
                <a:tab pos="6096000" algn="l"/>
              </a:tabLst>
            </a:pPr>
            <a:r>
              <a:rPr lang="en-GB" sz="1400" b="1" dirty="0" smtClean="0">
                <a:latin typeface="Segoe UI Semibold" pitchFamily="34" charset="0"/>
              </a:rPr>
              <a:t>	22						</a:t>
            </a:r>
            <a:r>
              <a:rPr lang="en-GB" sz="1400" b="1" dirty="0">
                <a:solidFill>
                  <a:srgbClr val="00B050"/>
                </a:solidFill>
                <a:latin typeface="Segoe UI Semibold" pitchFamily="34" charset="0"/>
              </a:rPr>
              <a:t>9</a:t>
            </a:r>
          </a:p>
          <a:p>
            <a:pPr>
              <a:spcBef>
                <a:spcPts val="500"/>
              </a:spcBef>
              <a:tabLst>
                <a:tab pos="176213" algn="ctr"/>
                <a:tab pos="989013" algn="ctr"/>
                <a:tab pos="2152650" algn="ctr"/>
                <a:tab pos="3316288" algn="ctr"/>
                <a:tab pos="4932363" algn="ctr"/>
                <a:tab pos="6096000" algn="l"/>
              </a:tabLst>
            </a:pPr>
            <a:r>
              <a:rPr lang="en-GB" sz="1400" b="1" dirty="0">
                <a:latin typeface="Segoe UI Semibold" pitchFamily="34" charset="0"/>
              </a:rPr>
              <a:t>	</a:t>
            </a:r>
            <a:r>
              <a:rPr lang="en-GB" sz="1400" b="1" dirty="0" smtClean="0">
                <a:latin typeface="Segoe UI Semibold" pitchFamily="34" charset="0"/>
              </a:rPr>
              <a:t>20		10	(10 &lt;= 9) = F</a:t>
            </a:r>
            <a:r>
              <a:rPr lang="en-GB" dirty="0" smtClean="0"/>
              <a:t>	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782960"/>
          </a:xfrm>
        </p:spPr>
        <p:txBody>
          <a:bodyPr>
            <a:normAutofit/>
          </a:bodyPr>
          <a:lstStyle/>
          <a:p>
            <a:r>
              <a:rPr lang="en-GB" sz="3200" dirty="0" smtClean="0"/>
              <a:t>Program </a:t>
            </a:r>
            <a:r>
              <a:rPr lang="en-GB" sz="3200" dirty="0"/>
              <a:t>Trace </a:t>
            </a:r>
            <a:r>
              <a:rPr lang="en-GB" sz="2400" dirty="0" smtClean="0"/>
              <a:t>(Factors.java</a:t>
            </a:r>
            <a:r>
              <a:rPr lang="en-GB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06244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Repetition - for loop</a:t>
            </a:r>
            <a:endParaRPr lang="en-GB" sz="3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57200" y="2420888"/>
            <a:ext cx="8507288" cy="4032448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GB" sz="2200" b="1" dirty="0" smtClean="0"/>
              <a:t>Used when we know in advance the EXACT number of repetitions</a:t>
            </a:r>
          </a:p>
          <a:p>
            <a:pPr lvl="1">
              <a:lnSpc>
                <a:spcPct val="150000"/>
              </a:lnSpc>
            </a:pPr>
            <a:r>
              <a:rPr lang="en-GB" sz="1800" b="1" dirty="0" smtClean="0"/>
              <a:t>Print </a:t>
            </a:r>
            <a:r>
              <a:rPr lang="en-GB" sz="1800" b="1" dirty="0" smtClean="0">
                <a:solidFill>
                  <a:srgbClr val="FF0000"/>
                </a:solidFill>
              </a:rPr>
              <a:t>10</a:t>
            </a:r>
            <a:r>
              <a:rPr lang="en-GB" sz="1800" b="1" dirty="0" smtClean="0"/>
              <a:t> numbers to the console</a:t>
            </a:r>
          </a:p>
          <a:p>
            <a:pPr lvl="1">
              <a:lnSpc>
                <a:spcPct val="150000"/>
              </a:lnSpc>
            </a:pPr>
            <a:r>
              <a:rPr lang="en-GB" sz="1800" b="1" dirty="0" smtClean="0"/>
              <a:t>Read in </a:t>
            </a:r>
            <a:r>
              <a:rPr lang="en-GB" sz="1800" b="1" dirty="0">
                <a:solidFill>
                  <a:srgbClr val="FF0000"/>
                </a:solidFill>
              </a:rPr>
              <a:t>5</a:t>
            </a:r>
            <a:r>
              <a:rPr lang="en-GB" sz="1800" b="1" dirty="0" smtClean="0"/>
              <a:t> names</a:t>
            </a:r>
          </a:p>
          <a:p>
            <a:pPr lvl="1">
              <a:lnSpc>
                <a:spcPct val="150000"/>
              </a:lnSpc>
            </a:pPr>
            <a:r>
              <a:rPr lang="en-GB" sz="1800" b="1" dirty="0" smtClean="0"/>
              <a:t>Read the gross pay and calculate tax for </a:t>
            </a:r>
            <a:r>
              <a:rPr lang="en-GB" sz="1800" b="1" dirty="0">
                <a:solidFill>
                  <a:srgbClr val="FF0000"/>
                </a:solidFill>
              </a:rPr>
              <a:t>7 </a:t>
            </a:r>
            <a:r>
              <a:rPr lang="en-GB" sz="1800" b="1" dirty="0" smtClean="0"/>
              <a:t>employees</a:t>
            </a:r>
          </a:p>
          <a:p>
            <a:pPr lvl="1">
              <a:lnSpc>
                <a:spcPct val="150000"/>
              </a:lnSpc>
            </a:pPr>
            <a:r>
              <a:rPr lang="en-GB" sz="1800" b="1" dirty="0" smtClean="0"/>
              <a:t>Read in </a:t>
            </a:r>
            <a:r>
              <a:rPr lang="en-GB" sz="1800" b="1" dirty="0">
                <a:solidFill>
                  <a:srgbClr val="FF0000"/>
                </a:solidFill>
              </a:rPr>
              <a:t>6 </a:t>
            </a:r>
            <a:r>
              <a:rPr lang="en-GB" sz="1800" b="1" dirty="0" smtClean="0"/>
              <a:t>numbers, then calculate their total and average	</a:t>
            </a:r>
            <a:endParaRPr lang="en-GB" sz="2400" b="1" dirty="0" smtClean="0"/>
          </a:p>
          <a:p>
            <a:pPr marL="109728" indent="0">
              <a:lnSpc>
                <a:spcPct val="150000"/>
              </a:lnSpc>
              <a:buFont typeface="Wingdings 2"/>
              <a:buNone/>
              <a:tabLst>
                <a:tab pos="720725" algn="l"/>
              </a:tabLst>
            </a:pPr>
            <a:endParaRPr lang="en-GB" sz="2200" b="1" dirty="0" smtClean="0"/>
          </a:p>
          <a:p>
            <a:pPr marL="109728" indent="0">
              <a:lnSpc>
                <a:spcPct val="150000"/>
              </a:lnSpc>
              <a:buFont typeface="Wingdings 2"/>
              <a:buNone/>
              <a:tabLst>
                <a:tab pos="720725" algn="l"/>
              </a:tabLst>
            </a:pPr>
            <a:r>
              <a:rPr lang="en-GB" sz="2200" b="1" dirty="0" smtClean="0"/>
              <a:t>We </a:t>
            </a:r>
            <a:r>
              <a:rPr lang="en-GB" sz="2200" b="1" dirty="0" smtClean="0"/>
              <a:t>should look for a specific value …</a:t>
            </a:r>
            <a:r>
              <a:rPr lang="en-GB" sz="2200" b="1" dirty="0"/>
              <a:t> </a:t>
            </a:r>
            <a:endParaRPr lang="en-GB" sz="2200" b="1" dirty="0" smtClean="0"/>
          </a:p>
        </p:txBody>
      </p:sp>
    </p:spTree>
    <p:extLst>
      <p:ext uri="{BB962C8B-B14F-4D97-AF65-F5344CB8AC3E}">
        <p14:creationId xmlns:p14="http://schemas.microsoft.com/office/powerpoint/2010/main" val="50747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76934"/>
          </a:xfrm>
        </p:spPr>
        <p:txBody>
          <a:bodyPr>
            <a:normAutofit/>
          </a:bodyPr>
          <a:lstStyle/>
          <a:p>
            <a:r>
              <a:rPr lang="en-GB" sz="3600" dirty="0"/>
              <a:t>Repetition </a:t>
            </a:r>
            <a:r>
              <a:rPr lang="en-GB" sz="3600" dirty="0" smtClean="0"/>
              <a:t>– nested for </a:t>
            </a:r>
            <a:r>
              <a:rPr lang="en-GB" sz="3600" dirty="0"/>
              <a:t>loop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772816"/>
            <a:ext cx="8229600" cy="4896544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2000" b="1" dirty="0" smtClean="0">
                <a:latin typeface="Segoe UI Semibold" pitchFamily="34" charset="0"/>
              </a:rPr>
              <a:t>Example: 	Print out a table (3 rows and 4 columns) as follows:</a:t>
            </a:r>
          </a:p>
          <a:p>
            <a:pPr marL="109728" indent="0">
              <a:lnSpc>
                <a:spcPct val="150000"/>
              </a:lnSpc>
              <a:spcBef>
                <a:spcPts val="0"/>
              </a:spcBef>
              <a:buNone/>
              <a:tabLst>
                <a:tab pos="714375" algn="l"/>
                <a:tab pos="1430338" algn="l"/>
                <a:tab pos="2152650" algn="l"/>
                <a:tab pos="2876550" algn="l"/>
                <a:tab pos="3683000" algn="l"/>
                <a:tab pos="4308475" algn="l"/>
                <a:tab pos="5022850" algn="l"/>
              </a:tabLst>
            </a:pPr>
            <a:r>
              <a:rPr lang="en-GB" sz="2000" b="1" dirty="0" smtClean="0">
                <a:latin typeface="Segoe UI Semibold" pitchFamily="34" charset="0"/>
              </a:rPr>
              <a:t>				</a:t>
            </a:r>
            <a:r>
              <a:rPr lang="en-GB" sz="1800" b="1" dirty="0" smtClean="0"/>
              <a:t>X</a:t>
            </a:r>
            <a:r>
              <a:rPr lang="en-GB" sz="1800" b="1" dirty="0"/>
              <a:t>	</a:t>
            </a:r>
            <a:r>
              <a:rPr lang="en-GB" sz="1800" b="1" dirty="0" smtClean="0"/>
              <a:t>X</a:t>
            </a:r>
            <a:r>
              <a:rPr lang="en-GB" sz="1800" b="1" dirty="0"/>
              <a:t>	</a:t>
            </a:r>
            <a:r>
              <a:rPr lang="en-GB" sz="1800" b="1" dirty="0" smtClean="0"/>
              <a:t>X</a:t>
            </a:r>
            <a:r>
              <a:rPr lang="en-GB" sz="1800" b="1" dirty="0"/>
              <a:t>	</a:t>
            </a:r>
            <a:r>
              <a:rPr lang="en-GB" sz="1800" b="1" dirty="0" smtClean="0"/>
              <a:t>X</a:t>
            </a:r>
            <a:endParaRPr lang="en-GB" sz="1800" b="1" dirty="0" smtClean="0"/>
          </a:p>
          <a:p>
            <a:pPr marL="96838" lvl="1" indent="0">
              <a:lnSpc>
                <a:spcPct val="150000"/>
              </a:lnSpc>
              <a:spcBef>
                <a:spcPts val="0"/>
              </a:spcBef>
              <a:buNone/>
              <a:tabLst>
                <a:tab pos="714375" algn="l"/>
                <a:tab pos="1430338" algn="l"/>
                <a:tab pos="2152650" algn="l"/>
                <a:tab pos="2876550" algn="l"/>
                <a:tab pos="3683000" algn="l"/>
                <a:tab pos="4308475" algn="l"/>
                <a:tab pos="5022850" algn="l"/>
              </a:tabLst>
            </a:pPr>
            <a:r>
              <a:rPr lang="en-GB" sz="1800" b="1" dirty="0" smtClean="0"/>
              <a:t>				X</a:t>
            </a:r>
            <a:r>
              <a:rPr lang="en-GB" sz="1800" b="1" dirty="0"/>
              <a:t>	X	</a:t>
            </a:r>
            <a:r>
              <a:rPr lang="en-GB" sz="1800" b="1" dirty="0" smtClean="0"/>
              <a:t>X</a:t>
            </a:r>
            <a:r>
              <a:rPr lang="en-GB" sz="1800" b="1" dirty="0"/>
              <a:t>	</a:t>
            </a:r>
            <a:r>
              <a:rPr lang="en-GB" sz="1800" b="1" dirty="0" smtClean="0"/>
              <a:t>X</a:t>
            </a:r>
            <a:endParaRPr lang="en-GB" sz="1800" b="1" dirty="0"/>
          </a:p>
          <a:p>
            <a:pPr marL="96838" lvl="1" indent="0">
              <a:lnSpc>
                <a:spcPct val="150000"/>
              </a:lnSpc>
              <a:spcBef>
                <a:spcPts val="0"/>
              </a:spcBef>
              <a:buNone/>
              <a:tabLst>
                <a:tab pos="714375" algn="l"/>
                <a:tab pos="1430338" algn="l"/>
                <a:tab pos="2152650" algn="l"/>
                <a:tab pos="2876550" algn="l"/>
                <a:tab pos="3683000" algn="l"/>
                <a:tab pos="4308475" algn="l"/>
                <a:tab pos="5022850" algn="l"/>
              </a:tabLst>
            </a:pPr>
            <a:r>
              <a:rPr lang="en-GB" sz="1800" b="1" dirty="0" smtClean="0"/>
              <a:t>				X</a:t>
            </a:r>
            <a:r>
              <a:rPr lang="en-GB" sz="1800" b="1" dirty="0"/>
              <a:t>	X	</a:t>
            </a:r>
            <a:r>
              <a:rPr lang="en-GB" sz="1800" b="1" dirty="0" smtClean="0"/>
              <a:t>X</a:t>
            </a:r>
            <a:r>
              <a:rPr lang="en-GB" sz="1800" b="1" dirty="0"/>
              <a:t>	</a:t>
            </a:r>
            <a:r>
              <a:rPr lang="en-GB" sz="1800" b="1" dirty="0" smtClean="0"/>
              <a:t>X</a:t>
            </a:r>
            <a:endParaRPr lang="en-GB" sz="1800" b="1" dirty="0"/>
          </a:p>
          <a:p>
            <a:pPr marL="96838" lvl="1" indent="0">
              <a:lnSpc>
                <a:spcPct val="150000"/>
              </a:lnSpc>
              <a:spcBef>
                <a:spcPts val="0"/>
              </a:spcBef>
              <a:buNone/>
              <a:tabLst>
                <a:tab pos="720725" algn="l"/>
                <a:tab pos="1081088" algn="l"/>
              </a:tabLst>
            </a:pPr>
            <a:endParaRPr lang="en-GB" sz="1800" b="1" dirty="0" smtClean="0"/>
          </a:p>
          <a:p>
            <a:pPr marL="96838" lvl="1" indent="0">
              <a:lnSpc>
                <a:spcPct val="125000"/>
              </a:lnSpc>
              <a:spcBef>
                <a:spcPts val="0"/>
              </a:spcBef>
              <a:buNone/>
              <a:tabLst>
                <a:tab pos="534988" algn="l"/>
                <a:tab pos="1081088" algn="l"/>
                <a:tab pos="3849688" algn="l"/>
              </a:tabLst>
            </a:pPr>
            <a:r>
              <a:rPr lang="en-GB" sz="1800" b="1" dirty="0" smtClean="0"/>
              <a:t>REPEAT 3 times {	</a:t>
            </a:r>
            <a:r>
              <a:rPr lang="en-GB" sz="1400" b="1" dirty="0" err="1" smtClean="0">
                <a:solidFill>
                  <a:srgbClr val="FF0000"/>
                </a:solidFill>
                <a:latin typeface="Segoe UI Semibold" pitchFamily="34" charset="0"/>
              </a:rPr>
              <a:t>int</a:t>
            </a:r>
            <a:r>
              <a:rPr lang="en-GB" sz="1400" b="1" dirty="0" smtClean="0">
                <a:solidFill>
                  <a:srgbClr val="FF0000"/>
                </a:solidFill>
                <a:latin typeface="Segoe UI Semibold" pitchFamily="34" charset="0"/>
              </a:rPr>
              <a:t> row = 1; row &lt;=3; row++</a:t>
            </a:r>
          </a:p>
          <a:p>
            <a:pPr marL="96838" lvl="1" indent="0">
              <a:lnSpc>
                <a:spcPct val="125000"/>
              </a:lnSpc>
              <a:spcBef>
                <a:spcPts val="0"/>
              </a:spcBef>
              <a:buNone/>
              <a:tabLst>
                <a:tab pos="534988" algn="l"/>
                <a:tab pos="1081088" algn="l"/>
                <a:tab pos="3849688" algn="l"/>
              </a:tabLst>
            </a:pPr>
            <a:endParaRPr lang="en-GB" sz="1400" b="1" dirty="0" smtClean="0">
              <a:solidFill>
                <a:srgbClr val="FF0000"/>
              </a:solidFill>
              <a:latin typeface="Segoe UI Semibold" pitchFamily="34" charset="0"/>
            </a:endParaRPr>
          </a:p>
          <a:p>
            <a:pPr marL="96838" lvl="1" indent="0">
              <a:lnSpc>
                <a:spcPct val="125000"/>
              </a:lnSpc>
              <a:spcBef>
                <a:spcPts val="0"/>
              </a:spcBef>
              <a:buNone/>
              <a:tabLst>
                <a:tab pos="534988" algn="l"/>
                <a:tab pos="1081088" algn="l"/>
                <a:tab pos="3849688" algn="l"/>
              </a:tabLst>
            </a:pPr>
            <a:r>
              <a:rPr lang="en-GB" sz="1800" b="1" dirty="0">
                <a:latin typeface="Segoe UI Semibold" pitchFamily="34" charset="0"/>
              </a:rPr>
              <a:t>	</a:t>
            </a:r>
            <a:r>
              <a:rPr lang="en-GB" sz="1800" b="1" dirty="0" smtClean="0">
                <a:latin typeface="Segoe UI Semibold" pitchFamily="34" charset="0"/>
              </a:rPr>
              <a:t>REPEAT 4 times {	</a:t>
            </a:r>
            <a:r>
              <a:rPr lang="en-GB" sz="1400" b="1" dirty="0" err="1" smtClean="0">
                <a:solidFill>
                  <a:srgbClr val="FF0000"/>
                </a:solidFill>
                <a:latin typeface="Segoe UI Semibold" pitchFamily="34" charset="0"/>
              </a:rPr>
              <a:t>int</a:t>
            </a:r>
            <a:r>
              <a:rPr lang="en-GB" sz="1400" b="1" dirty="0" smtClean="0">
                <a:solidFill>
                  <a:srgbClr val="FF0000"/>
                </a:solidFill>
                <a:latin typeface="Segoe UI Semibold" pitchFamily="34" charset="0"/>
              </a:rPr>
              <a:t> column = 1; column &lt;=4; column++</a:t>
            </a:r>
          </a:p>
          <a:p>
            <a:pPr marL="96838" lvl="1" indent="0">
              <a:lnSpc>
                <a:spcPct val="125000"/>
              </a:lnSpc>
              <a:spcBef>
                <a:spcPts val="0"/>
              </a:spcBef>
              <a:buNone/>
              <a:tabLst>
                <a:tab pos="534988" algn="l"/>
                <a:tab pos="1081088" algn="l"/>
                <a:tab pos="3849688" algn="l"/>
              </a:tabLst>
            </a:pPr>
            <a:r>
              <a:rPr lang="en-GB" sz="1800" b="1" dirty="0">
                <a:latin typeface="Segoe UI Semibold" pitchFamily="34" charset="0"/>
              </a:rPr>
              <a:t>	</a:t>
            </a:r>
            <a:r>
              <a:rPr lang="en-GB" sz="1800" b="1" dirty="0" smtClean="0">
                <a:latin typeface="Segoe UI Semibold" pitchFamily="34" charset="0"/>
              </a:rPr>
              <a:t>	Output </a:t>
            </a:r>
            <a:r>
              <a:rPr lang="en-GB" sz="1800" b="1" dirty="0" smtClean="0">
                <a:latin typeface="Segoe UI Semibold" pitchFamily="34" charset="0"/>
              </a:rPr>
              <a:t>(“\</a:t>
            </a:r>
            <a:r>
              <a:rPr lang="en-GB" sz="1800" b="1" dirty="0" err="1" smtClean="0">
                <a:latin typeface="Segoe UI Semibold" pitchFamily="34" charset="0"/>
              </a:rPr>
              <a:t>tX</a:t>
            </a:r>
            <a:r>
              <a:rPr lang="en-GB" sz="1800" b="1" dirty="0" smtClean="0">
                <a:latin typeface="Segoe UI Semibold" pitchFamily="34" charset="0"/>
              </a:rPr>
              <a:t>”)</a:t>
            </a:r>
            <a:endParaRPr lang="en-GB" sz="1800" b="1" dirty="0" smtClean="0">
              <a:latin typeface="Segoe UI Semibold" pitchFamily="34" charset="0"/>
            </a:endParaRPr>
          </a:p>
          <a:p>
            <a:pPr marL="96838" lvl="1" indent="0">
              <a:lnSpc>
                <a:spcPct val="125000"/>
              </a:lnSpc>
              <a:spcBef>
                <a:spcPts val="0"/>
              </a:spcBef>
              <a:buNone/>
              <a:tabLst>
                <a:tab pos="534988" algn="l"/>
                <a:tab pos="1081088" algn="l"/>
                <a:tab pos="3849688" algn="l"/>
              </a:tabLst>
            </a:pPr>
            <a:r>
              <a:rPr lang="en-GB" sz="1800" b="1" dirty="0">
                <a:latin typeface="Segoe UI Semibold" pitchFamily="34" charset="0"/>
              </a:rPr>
              <a:t>	</a:t>
            </a:r>
            <a:r>
              <a:rPr lang="en-GB" sz="1800" b="1" dirty="0" smtClean="0">
                <a:latin typeface="Segoe UI Semibold" pitchFamily="34" charset="0"/>
              </a:rPr>
              <a:t>}</a:t>
            </a:r>
          </a:p>
          <a:p>
            <a:pPr marL="96838" lvl="1" indent="0">
              <a:lnSpc>
                <a:spcPct val="125000"/>
              </a:lnSpc>
              <a:spcBef>
                <a:spcPts val="0"/>
              </a:spcBef>
              <a:buNone/>
              <a:tabLst>
                <a:tab pos="534988" algn="l"/>
                <a:tab pos="1081088" algn="l"/>
                <a:tab pos="3849688" algn="l"/>
              </a:tabLst>
            </a:pPr>
            <a:endParaRPr lang="en-GB" sz="1800" b="1" dirty="0" smtClean="0">
              <a:latin typeface="Segoe UI Semibold" pitchFamily="34" charset="0"/>
            </a:endParaRPr>
          </a:p>
          <a:p>
            <a:pPr marL="96838" lvl="1" indent="0">
              <a:lnSpc>
                <a:spcPct val="125000"/>
              </a:lnSpc>
              <a:spcBef>
                <a:spcPts val="0"/>
              </a:spcBef>
              <a:buNone/>
              <a:tabLst>
                <a:tab pos="534988" algn="l"/>
                <a:tab pos="1081088" algn="l"/>
                <a:tab pos="3849688" algn="l"/>
              </a:tabLst>
            </a:pPr>
            <a:r>
              <a:rPr lang="en-GB" sz="1800" b="1" dirty="0" smtClean="0">
                <a:latin typeface="Segoe UI Semibold" pitchFamily="34" charset="0"/>
              </a:rPr>
              <a:t>	Take a new line</a:t>
            </a:r>
          </a:p>
          <a:p>
            <a:pPr marL="96838" lvl="1" indent="0">
              <a:lnSpc>
                <a:spcPct val="125000"/>
              </a:lnSpc>
              <a:spcBef>
                <a:spcPts val="0"/>
              </a:spcBef>
              <a:buNone/>
              <a:tabLst>
                <a:tab pos="534988" algn="l"/>
                <a:tab pos="1081088" algn="l"/>
                <a:tab pos="3849688" algn="l"/>
              </a:tabLst>
            </a:pPr>
            <a:r>
              <a:rPr lang="en-GB" sz="1800" b="1" dirty="0" smtClean="0">
                <a:latin typeface="Segoe UI Semibold" pitchFamily="34" charset="0"/>
              </a:rPr>
              <a:t>}</a:t>
            </a:r>
            <a:endParaRPr lang="en-GB" sz="1800" b="1" dirty="0">
              <a:latin typeface="Segoe UI Semibold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569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76934"/>
          </a:xfrm>
        </p:spPr>
        <p:txBody>
          <a:bodyPr>
            <a:normAutofit/>
          </a:bodyPr>
          <a:lstStyle/>
          <a:p>
            <a:r>
              <a:rPr lang="en-GB" sz="3600" dirty="0"/>
              <a:t>Repetition </a:t>
            </a:r>
            <a:r>
              <a:rPr lang="en-GB" sz="3600" dirty="0" smtClean="0"/>
              <a:t>– nested for </a:t>
            </a:r>
            <a:r>
              <a:rPr lang="en-GB" sz="3600" dirty="0"/>
              <a:t>loop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772816"/>
            <a:ext cx="8229600" cy="2160240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2000" b="1" dirty="0" smtClean="0">
                <a:latin typeface="Segoe UI Semibold" pitchFamily="34" charset="0"/>
              </a:rPr>
              <a:t>Example: 	Print out a table as follows:</a:t>
            </a:r>
          </a:p>
          <a:p>
            <a:pPr marL="109728" indent="0">
              <a:lnSpc>
                <a:spcPct val="150000"/>
              </a:lnSpc>
              <a:spcBef>
                <a:spcPts val="0"/>
              </a:spcBef>
              <a:buNone/>
              <a:tabLst>
                <a:tab pos="720725" algn="l"/>
                <a:tab pos="1430338" algn="l"/>
                <a:tab pos="2152650" algn="l"/>
                <a:tab pos="2876550" algn="l"/>
                <a:tab pos="3584575" algn="l"/>
                <a:tab pos="4306888" algn="l"/>
              </a:tabLst>
            </a:pPr>
            <a:r>
              <a:rPr lang="en-GB" sz="2000" b="1" dirty="0">
                <a:latin typeface="Segoe UI Semibold" pitchFamily="34" charset="0"/>
              </a:rPr>
              <a:t>	</a:t>
            </a:r>
            <a:r>
              <a:rPr lang="en-GB" sz="2000" b="1" dirty="0" smtClean="0">
                <a:latin typeface="Segoe UI Semibold" pitchFamily="34" charset="0"/>
              </a:rPr>
              <a:t>		</a:t>
            </a:r>
            <a:r>
              <a:rPr lang="en-GB" sz="1800" b="1" dirty="0" smtClean="0"/>
              <a:t>X	X	X	X</a:t>
            </a:r>
          </a:p>
          <a:p>
            <a:pPr marL="96838" lvl="1" indent="0">
              <a:lnSpc>
                <a:spcPct val="150000"/>
              </a:lnSpc>
              <a:spcBef>
                <a:spcPts val="0"/>
              </a:spcBef>
              <a:buNone/>
              <a:tabLst>
                <a:tab pos="720725" algn="l"/>
                <a:tab pos="1430338" algn="l"/>
                <a:tab pos="2152650" algn="l"/>
                <a:tab pos="2876550" algn="l"/>
                <a:tab pos="3584575" algn="l"/>
                <a:tab pos="4306888" algn="l"/>
              </a:tabLst>
            </a:pPr>
            <a:r>
              <a:rPr lang="en-GB" sz="1800" b="1" dirty="0"/>
              <a:t>	</a:t>
            </a:r>
            <a:r>
              <a:rPr lang="en-GB" sz="1800" b="1" dirty="0" smtClean="0"/>
              <a:t>		X</a:t>
            </a:r>
            <a:r>
              <a:rPr lang="en-GB" sz="1800" b="1" dirty="0"/>
              <a:t>	X	X	X</a:t>
            </a:r>
          </a:p>
          <a:p>
            <a:pPr marL="96838" lvl="1" indent="0">
              <a:lnSpc>
                <a:spcPct val="150000"/>
              </a:lnSpc>
              <a:spcBef>
                <a:spcPts val="0"/>
              </a:spcBef>
              <a:buNone/>
              <a:tabLst>
                <a:tab pos="720725" algn="l"/>
                <a:tab pos="1430338" algn="l"/>
                <a:tab pos="2152650" algn="l"/>
                <a:tab pos="2876550" algn="l"/>
                <a:tab pos="3584575" algn="l"/>
                <a:tab pos="4306888" algn="l"/>
              </a:tabLst>
            </a:pPr>
            <a:r>
              <a:rPr lang="en-GB" sz="1800" b="1" dirty="0"/>
              <a:t>	</a:t>
            </a:r>
            <a:r>
              <a:rPr lang="en-GB" sz="1800" b="1" dirty="0" smtClean="0"/>
              <a:t>		X</a:t>
            </a:r>
            <a:r>
              <a:rPr lang="en-GB" sz="1800" b="1" dirty="0"/>
              <a:t>	X	X	X</a:t>
            </a:r>
          </a:p>
          <a:p>
            <a:pPr marL="96838" lvl="1" indent="0">
              <a:lnSpc>
                <a:spcPct val="150000"/>
              </a:lnSpc>
              <a:spcBef>
                <a:spcPts val="0"/>
              </a:spcBef>
              <a:buNone/>
              <a:tabLst>
                <a:tab pos="720725" algn="l"/>
                <a:tab pos="1081088" algn="l"/>
              </a:tabLst>
            </a:pPr>
            <a:endParaRPr lang="en-GB" sz="1800" b="1" dirty="0" smtClean="0"/>
          </a:p>
          <a:p>
            <a:pPr marL="109728" indent="0">
              <a:lnSpc>
                <a:spcPct val="150000"/>
              </a:lnSpc>
              <a:spcBef>
                <a:spcPts val="0"/>
              </a:spcBef>
              <a:buNone/>
              <a:tabLst>
                <a:tab pos="720725" algn="l"/>
              </a:tabLst>
            </a:pPr>
            <a:endParaRPr lang="en-GB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95536" y="4221088"/>
            <a:ext cx="8229600" cy="216024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6838" lvl="1" indent="0">
              <a:spcBef>
                <a:spcPts val="600"/>
              </a:spcBef>
              <a:buNone/>
              <a:tabLst>
                <a:tab pos="720725" algn="l"/>
                <a:tab pos="1081088" algn="l"/>
                <a:tab pos="1430338" algn="l"/>
              </a:tabLst>
            </a:pPr>
            <a:r>
              <a:rPr lang="en-GB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11	</a:t>
            </a:r>
            <a:r>
              <a:rPr lang="en-GB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en-GB" sz="18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GB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row = 1; row &lt;= 3; row++) { </a:t>
            </a:r>
          </a:p>
          <a:p>
            <a:pPr marL="96838" lvl="1" indent="0">
              <a:spcBef>
                <a:spcPts val="600"/>
              </a:spcBef>
              <a:buNone/>
              <a:tabLst>
                <a:tab pos="720725" algn="l"/>
                <a:tab pos="1081088" algn="l"/>
                <a:tab pos="1430338" algn="l"/>
              </a:tabLst>
            </a:pPr>
            <a:r>
              <a:rPr lang="en-GB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12	   </a:t>
            </a:r>
            <a:r>
              <a:rPr lang="en-GB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en-GB" sz="18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GB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column = 1; column &lt;= 4; column++) {</a:t>
            </a:r>
          </a:p>
          <a:p>
            <a:pPr marL="96838" lvl="1" indent="0">
              <a:spcBef>
                <a:spcPts val="600"/>
              </a:spcBef>
              <a:buNone/>
              <a:tabLst>
                <a:tab pos="720725" algn="l"/>
                <a:tab pos="1081088" algn="l"/>
                <a:tab pos="1430338" algn="l"/>
              </a:tabLst>
            </a:pPr>
            <a:r>
              <a:rPr lang="en-GB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13	      </a:t>
            </a:r>
            <a:r>
              <a:rPr lang="en-GB" sz="18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GB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("\</a:t>
            </a:r>
            <a:r>
              <a:rPr lang="en-GB" sz="18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tX</a:t>
            </a:r>
            <a:r>
              <a:rPr lang="en-GB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pPr marL="96838" lvl="1" indent="0">
              <a:spcBef>
                <a:spcPts val="600"/>
              </a:spcBef>
              <a:buNone/>
              <a:tabLst>
                <a:tab pos="720725" algn="l"/>
                <a:tab pos="1081088" algn="l"/>
                <a:tab pos="1430338" algn="l"/>
              </a:tabLst>
            </a:pPr>
            <a:r>
              <a:rPr lang="en-GB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14	   </a:t>
            </a:r>
            <a:r>
              <a:rPr lang="en-GB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en-GB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n-GB" sz="18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row</a:t>
            </a:r>
            <a:endParaRPr lang="en-GB" sz="1800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6838" lvl="1" indent="0">
              <a:spcBef>
                <a:spcPts val="600"/>
              </a:spcBef>
              <a:buNone/>
              <a:tabLst>
                <a:tab pos="720725" algn="l"/>
                <a:tab pos="1081088" algn="l"/>
                <a:tab pos="1430338" algn="l"/>
              </a:tabLst>
            </a:pPr>
            <a:r>
              <a:rPr lang="en-GB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15 	   </a:t>
            </a:r>
            <a:r>
              <a:rPr lang="en-GB" sz="18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GB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96838" lvl="1" indent="0">
              <a:spcBef>
                <a:spcPts val="600"/>
              </a:spcBef>
              <a:buNone/>
              <a:tabLst>
                <a:tab pos="720725" algn="l"/>
                <a:tab pos="1081088" algn="l"/>
                <a:tab pos="1430338" algn="l"/>
              </a:tabLst>
            </a:pPr>
            <a:r>
              <a:rPr lang="en-GB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16</a:t>
            </a:r>
            <a:r>
              <a:rPr lang="en-GB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  <a:r>
              <a:rPr lang="en-GB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n-GB" sz="18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column</a:t>
            </a:r>
            <a:r>
              <a:rPr lang="en-GB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461754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89948895"/>
              </p:ext>
            </p:extLst>
          </p:nvPr>
        </p:nvGraphicFramePr>
        <p:xfrm>
          <a:off x="386300" y="1392822"/>
          <a:ext cx="7810345" cy="51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0621"/>
                <a:gridCol w="899862"/>
                <a:gridCol w="1440000"/>
                <a:gridCol w="899862"/>
                <a:gridCol w="1908000"/>
                <a:gridCol w="205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Segoe UI Semibold" pitchFamily="34" charset="0"/>
                        </a:rPr>
                        <a:t>Line No.</a:t>
                      </a:r>
                      <a:endParaRPr lang="en-GB" sz="1400" b="1" dirty="0">
                        <a:latin typeface="Segoe UI Semibold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Segoe UI Semibold" pitchFamily="34" charset="0"/>
                        </a:rPr>
                        <a:t>row</a:t>
                      </a:r>
                      <a:endParaRPr lang="en-GB" sz="1400" b="1" dirty="0">
                        <a:latin typeface="Segoe UI Semibold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Segoe UI Semibold" pitchFamily="34" charset="0"/>
                        </a:rPr>
                        <a:t>row &lt;= 3</a:t>
                      </a:r>
                      <a:endParaRPr lang="en-GB" sz="1400" b="1" dirty="0">
                        <a:latin typeface="Segoe UI Semibold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Segoe UI Semibold" pitchFamily="34" charset="0"/>
                        </a:rPr>
                        <a:t>column</a:t>
                      </a:r>
                      <a:endParaRPr lang="en-GB" sz="1400" b="1" dirty="0">
                        <a:latin typeface="Segoe UI Semibold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Segoe UI Semibold" pitchFamily="34" charset="0"/>
                        </a:rPr>
                        <a:t>column &lt;=4</a:t>
                      </a:r>
                      <a:endParaRPr lang="en-GB" sz="1400" b="1" dirty="0">
                        <a:latin typeface="Segoe UI Semibold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Segoe UI Semibold" pitchFamily="34" charset="0"/>
                        </a:rPr>
                        <a:t>Output</a:t>
                      </a:r>
                      <a:endParaRPr lang="en-GB" sz="1400" b="1" dirty="0">
                        <a:latin typeface="Segoe UI Semibold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95536" y="2011481"/>
            <a:ext cx="8064896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76213" algn="ctr"/>
                <a:tab pos="989013" algn="ctr"/>
                <a:tab pos="2152650" algn="ctr"/>
                <a:tab pos="3316288" algn="ctr"/>
                <a:tab pos="4664075" algn="ctr"/>
                <a:tab pos="6096000" algn="l"/>
              </a:tabLst>
            </a:pPr>
            <a:r>
              <a:rPr lang="en-GB" dirty="0" smtClean="0"/>
              <a:t>	</a:t>
            </a:r>
            <a:r>
              <a:rPr lang="en-GB" sz="1400" b="1" dirty="0" smtClean="0">
                <a:latin typeface="Segoe UI Semibold" pitchFamily="34" charset="0"/>
              </a:rPr>
              <a:t>11	1	(1 </a:t>
            </a:r>
            <a:r>
              <a:rPr lang="en-GB" sz="1400" b="1" dirty="0">
                <a:latin typeface="Segoe UI Semibold" pitchFamily="34" charset="0"/>
              </a:rPr>
              <a:t>&lt;= 3</a:t>
            </a:r>
            <a:r>
              <a:rPr lang="en-GB" sz="1400" b="1" dirty="0" smtClean="0">
                <a:latin typeface="Segoe UI Semibold" pitchFamily="34" charset="0"/>
              </a:rPr>
              <a:t>) </a:t>
            </a:r>
            <a:r>
              <a:rPr lang="en-GB" sz="1400" b="1" dirty="0">
                <a:latin typeface="Segoe UI Semibold" pitchFamily="34" charset="0"/>
              </a:rPr>
              <a:t>= </a:t>
            </a:r>
            <a:r>
              <a:rPr lang="en-GB" sz="1400" b="1" dirty="0" smtClean="0">
                <a:latin typeface="Segoe UI Semibold" pitchFamily="34" charset="0"/>
              </a:rPr>
              <a:t>T					</a:t>
            </a:r>
          </a:p>
          <a:p>
            <a:pPr>
              <a:tabLst>
                <a:tab pos="176213" algn="ctr"/>
                <a:tab pos="989013" algn="ctr"/>
                <a:tab pos="2152650" algn="ctr"/>
                <a:tab pos="3316288" algn="ctr"/>
                <a:tab pos="4664075" algn="ctr"/>
                <a:tab pos="6096000" algn="l"/>
              </a:tabLst>
            </a:pPr>
            <a:r>
              <a:rPr lang="en-GB" sz="1400" b="1" dirty="0">
                <a:latin typeface="Segoe UI Semibold" pitchFamily="34" charset="0"/>
              </a:rPr>
              <a:t>	</a:t>
            </a:r>
            <a:r>
              <a:rPr lang="en-GB" sz="1400" b="1" dirty="0" smtClean="0">
                <a:latin typeface="Segoe UI Semibold" pitchFamily="34" charset="0"/>
              </a:rPr>
              <a:t>12		</a:t>
            </a:r>
            <a:r>
              <a:rPr lang="en-GB" sz="1400" b="1" dirty="0">
                <a:latin typeface="Segoe UI Semibold" pitchFamily="34" charset="0"/>
              </a:rPr>
              <a:t>	1	 (</a:t>
            </a:r>
            <a:r>
              <a:rPr lang="en-GB" sz="1400" b="1" dirty="0" smtClean="0">
                <a:latin typeface="Segoe UI Semibold" pitchFamily="34" charset="0"/>
              </a:rPr>
              <a:t>1 </a:t>
            </a:r>
            <a:r>
              <a:rPr lang="en-GB" sz="1400" b="1" dirty="0">
                <a:latin typeface="Segoe UI Semibold" pitchFamily="34" charset="0"/>
              </a:rPr>
              <a:t>&lt;= </a:t>
            </a:r>
            <a:r>
              <a:rPr lang="en-GB" sz="1400" b="1" dirty="0" smtClean="0">
                <a:latin typeface="Segoe UI Semibold" pitchFamily="34" charset="0"/>
              </a:rPr>
              <a:t>4) </a:t>
            </a:r>
            <a:r>
              <a:rPr lang="en-GB" sz="1400" b="1" dirty="0">
                <a:latin typeface="Segoe UI Semibold" pitchFamily="34" charset="0"/>
              </a:rPr>
              <a:t>= T</a:t>
            </a:r>
            <a:endParaRPr lang="en-GB" sz="1400" b="1" dirty="0" smtClean="0">
              <a:latin typeface="Segoe UI Semibold" pitchFamily="34" charset="0"/>
            </a:endParaRPr>
          </a:p>
          <a:p>
            <a:pPr>
              <a:tabLst>
                <a:tab pos="176213" algn="ctr"/>
                <a:tab pos="989013" algn="ctr"/>
                <a:tab pos="2152650" algn="ctr"/>
                <a:tab pos="3316288" algn="ctr"/>
                <a:tab pos="4664075" algn="ctr"/>
                <a:tab pos="6096000" algn="l"/>
              </a:tabLst>
            </a:pPr>
            <a:r>
              <a:rPr lang="en-GB" sz="1400" b="1" dirty="0">
                <a:latin typeface="Segoe UI Semibold" pitchFamily="34" charset="0"/>
              </a:rPr>
              <a:t>	</a:t>
            </a:r>
            <a:r>
              <a:rPr lang="en-GB" sz="1400" b="1" dirty="0" smtClean="0">
                <a:latin typeface="Segoe UI Semibold" pitchFamily="34" charset="0"/>
              </a:rPr>
              <a:t>13					</a:t>
            </a:r>
            <a:r>
              <a:rPr lang="en-GB" sz="1400" b="1" dirty="0">
                <a:solidFill>
                  <a:srgbClr val="00B050"/>
                </a:solidFill>
                <a:latin typeface="Segoe UI Semibold" pitchFamily="34" charset="0"/>
              </a:rPr>
              <a:t>\</a:t>
            </a:r>
            <a:r>
              <a:rPr lang="en-GB" sz="1400" b="1" dirty="0" err="1">
                <a:solidFill>
                  <a:srgbClr val="00B050"/>
                </a:solidFill>
                <a:latin typeface="Segoe UI Semibold" pitchFamily="34" charset="0"/>
              </a:rPr>
              <a:t>tX</a:t>
            </a:r>
            <a:r>
              <a:rPr lang="en-GB" sz="1400" b="1" dirty="0">
                <a:solidFill>
                  <a:srgbClr val="00B050"/>
                </a:solidFill>
                <a:latin typeface="Segoe UI Semibold" pitchFamily="34" charset="0"/>
              </a:rPr>
              <a:t>	</a:t>
            </a:r>
          </a:p>
          <a:p>
            <a:pPr>
              <a:tabLst>
                <a:tab pos="176213" algn="ctr"/>
                <a:tab pos="989013" algn="ctr"/>
                <a:tab pos="2152650" algn="ctr"/>
                <a:tab pos="3316288" algn="ctr"/>
                <a:tab pos="4664075" algn="ctr"/>
                <a:tab pos="6096000" algn="l"/>
              </a:tabLst>
            </a:pPr>
            <a:r>
              <a:rPr lang="en-GB" sz="1400" b="1" dirty="0" smtClean="0">
                <a:latin typeface="Segoe UI Semibold" pitchFamily="34" charset="0"/>
              </a:rPr>
              <a:t>	12	</a:t>
            </a:r>
            <a:r>
              <a:rPr lang="en-GB" sz="1400" b="1" dirty="0">
                <a:latin typeface="Segoe UI Semibold" pitchFamily="34" charset="0"/>
              </a:rPr>
              <a:t>	 </a:t>
            </a:r>
            <a:r>
              <a:rPr lang="en-GB" sz="1400" b="1" dirty="0" smtClean="0">
                <a:latin typeface="Segoe UI Semibold" pitchFamily="34" charset="0"/>
              </a:rPr>
              <a:t>	2	(2 </a:t>
            </a:r>
            <a:r>
              <a:rPr lang="en-GB" sz="1400" b="1" dirty="0">
                <a:latin typeface="Segoe UI Semibold" pitchFamily="34" charset="0"/>
              </a:rPr>
              <a:t>&lt;= </a:t>
            </a:r>
            <a:r>
              <a:rPr lang="en-GB" sz="1400" b="1" dirty="0" smtClean="0">
                <a:latin typeface="Segoe UI Semibold" pitchFamily="34" charset="0"/>
              </a:rPr>
              <a:t>4) </a:t>
            </a:r>
            <a:r>
              <a:rPr lang="en-GB" sz="1400" b="1" dirty="0">
                <a:latin typeface="Segoe UI Semibold" pitchFamily="34" charset="0"/>
              </a:rPr>
              <a:t>= T</a:t>
            </a:r>
            <a:endParaRPr lang="en-GB" sz="1400" b="1" dirty="0" smtClean="0">
              <a:latin typeface="Segoe UI Semibold" pitchFamily="34" charset="0"/>
            </a:endParaRPr>
          </a:p>
          <a:p>
            <a:pPr>
              <a:tabLst>
                <a:tab pos="176213" algn="ctr"/>
                <a:tab pos="989013" algn="ctr"/>
                <a:tab pos="2152650" algn="ctr"/>
                <a:tab pos="3316288" algn="ctr"/>
                <a:tab pos="4664075" algn="ctr"/>
                <a:tab pos="6096000" algn="l"/>
                <a:tab pos="6461125" algn="l"/>
                <a:tab pos="6821488" algn="l"/>
                <a:tab pos="7170738" algn="l"/>
              </a:tabLst>
            </a:pPr>
            <a:r>
              <a:rPr lang="en-GB" sz="1400" b="1" dirty="0">
                <a:latin typeface="Segoe UI Semibold" pitchFamily="34" charset="0"/>
              </a:rPr>
              <a:t>	</a:t>
            </a:r>
            <a:r>
              <a:rPr lang="en-GB" sz="1400" b="1" dirty="0" smtClean="0">
                <a:latin typeface="Segoe UI Semibold" pitchFamily="34" charset="0"/>
              </a:rPr>
              <a:t>13					</a:t>
            </a:r>
            <a:r>
              <a:rPr lang="en-GB" sz="1400" b="1" dirty="0">
                <a:latin typeface="Segoe UI Semibold" pitchFamily="34" charset="0"/>
              </a:rPr>
              <a:t> </a:t>
            </a:r>
            <a:r>
              <a:rPr lang="en-GB" sz="1400" b="1" dirty="0">
                <a:solidFill>
                  <a:srgbClr val="00B050"/>
                </a:solidFill>
                <a:latin typeface="Segoe UI Semibold" pitchFamily="34" charset="0"/>
              </a:rPr>
              <a:t>\</a:t>
            </a:r>
            <a:r>
              <a:rPr lang="en-GB" sz="1400" b="1" dirty="0" err="1">
                <a:solidFill>
                  <a:srgbClr val="00B050"/>
                </a:solidFill>
                <a:latin typeface="Segoe UI Semibold" pitchFamily="34" charset="0"/>
              </a:rPr>
              <a:t>tX</a:t>
            </a:r>
            <a:r>
              <a:rPr lang="en-GB" sz="1400" b="1" dirty="0">
                <a:solidFill>
                  <a:srgbClr val="00B050"/>
                </a:solidFill>
                <a:latin typeface="Segoe UI Semibold" pitchFamily="34" charset="0"/>
              </a:rPr>
              <a:t> 	</a:t>
            </a:r>
          </a:p>
          <a:p>
            <a:pPr>
              <a:tabLst>
                <a:tab pos="176213" algn="ctr"/>
                <a:tab pos="989013" algn="ctr"/>
                <a:tab pos="2152650" algn="ctr"/>
                <a:tab pos="3316288" algn="ctr"/>
                <a:tab pos="4664075" algn="ctr"/>
                <a:tab pos="6096000" algn="l"/>
              </a:tabLst>
            </a:pPr>
            <a:r>
              <a:rPr lang="en-GB" sz="1400" b="1" dirty="0">
                <a:latin typeface="Segoe UI Semibold" pitchFamily="34" charset="0"/>
              </a:rPr>
              <a:t>	</a:t>
            </a:r>
            <a:r>
              <a:rPr lang="en-GB" sz="1400" b="1" dirty="0" smtClean="0">
                <a:latin typeface="Segoe UI Semibold" pitchFamily="34" charset="0"/>
              </a:rPr>
              <a:t>12			3	(3 &lt;= 4) = T</a:t>
            </a:r>
          </a:p>
          <a:p>
            <a:pPr>
              <a:tabLst>
                <a:tab pos="176213" algn="ctr"/>
                <a:tab pos="989013" algn="ctr"/>
                <a:tab pos="2152650" algn="ctr"/>
                <a:tab pos="3316288" algn="ctr"/>
                <a:tab pos="4664075" algn="ctr"/>
                <a:tab pos="6096000" algn="l"/>
                <a:tab pos="6461125" algn="l"/>
                <a:tab pos="6821488" algn="l"/>
                <a:tab pos="7170738" algn="l"/>
              </a:tabLst>
            </a:pPr>
            <a:r>
              <a:rPr lang="en-GB" sz="1400" b="1" dirty="0">
                <a:latin typeface="Segoe UI Semibold" pitchFamily="34" charset="0"/>
              </a:rPr>
              <a:t>	</a:t>
            </a:r>
            <a:r>
              <a:rPr lang="en-GB" sz="1400" b="1" dirty="0" smtClean="0">
                <a:latin typeface="Segoe UI Semibold" pitchFamily="34" charset="0"/>
              </a:rPr>
              <a:t>13					</a:t>
            </a:r>
            <a:r>
              <a:rPr lang="en-GB" sz="1400" b="1" dirty="0">
                <a:solidFill>
                  <a:srgbClr val="00B050"/>
                </a:solidFill>
                <a:latin typeface="Segoe UI Semibold" pitchFamily="34" charset="0"/>
              </a:rPr>
              <a:t> \</a:t>
            </a:r>
            <a:r>
              <a:rPr lang="en-GB" sz="1400" b="1" dirty="0" err="1">
                <a:solidFill>
                  <a:srgbClr val="00B050"/>
                </a:solidFill>
                <a:latin typeface="Segoe UI Semibold" pitchFamily="34" charset="0"/>
              </a:rPr>
              <a:t>tX</a:t>
            </a:r>
            <a:r>
              <a:rPr lang="en-GB" sz="1400" b="1" dirty="0">
                <a:solidFill>
                  <a:srgbClr val="00B050"/>
                </a:solidFill>
                <a:latin typeface="Segoe UI Semibold" pitchFamily="34" charset="0"/>
              </a:rPr>
              <a:t> 	</a:t>
            </a:r>
            <a:r>
              <a:rPr lang="en-GB" sz="1400" b="1" dirty="0" smtClean="0">
                <a:latin typeface="Segoe UI Semibold" pitchFamily="34" charset="0"/>
              </a:rPr>
              <a:t>	</a:t>
            </a:r>
            <a:endParaRPr lang="en-GB" sz="1400" b="1" dirty="0">
              <a:latin typeface="Segoe UI Semibold" pitchFamily="34" charset="0"/>
            </a:endParaRPr>
          </a:p>
          <a:p>
            <a:pPr>
              <a:tabLst>
                <a:tab pos="176213" algn="ctr"/>
                <a:tab pos="989013" algn="ctr"/>
                <a:tab pos="2152650" algn="ctr"/>
                <a:tab pos="3316288" algn="ctr"/>
                <a:tab pos="4664075" algn="ctr"/>
                <a:tab pos="6096000" algn="l"/>
              </a:tabLst>
            </a:pPr>
            <a:r>
              <a:rPr lang="en-GB" sz="1400" b="1" dirty="0">
                <a:latin typeface="Segoe UI Semibold" pitchFamily="34" charset="0"/>
              </a:rPr>
              <a:t>	</a:t>
            </a:r>
            <a:r>
              <a:rPr lang="en-GB" sz="1400" b="1" dirty="0" smtClean="0">
                <a:latin typeface="Segoe UI Semibold" pitchFamily="34" charset="0"/>
              </a:rPr>
              <a:t>12			4	</a:t>
            </a:r>
            <a:r>
              <a:rPr lang="en-GB" sz="1400" b="1" dirty="0">
                <a:latin typeface="Segoe UI Semibold" pitchFamily="34" charset="0"/>
              </a:rPr>
              <a:t> </a:t>
            </a:r>
            <a:r>
              <a:rPr lang="en-GB" sz="1400" b="1" dirty="0" smtClean="0">
                <a:latin typeface="Segoe UI Semibold" pitchFamily="34" charset="0"/>
              </a:rPr>
              <a:t>(4 </a:t>
            </a:r>
            <a:r>
              <a:rPr lang="en-GB" sz="1400" b="1" dirty="0">
                <a:latin typeface="Segoe UI Semibold" pitchFamily="34" charset="0"/>
              </a:rPr>
              <a:t>&lt;= </a:t>
            </a:r>
            <a:r>
              <a:rPr lang="en-GB" sz="1400" b="1" dirty="0" smtClean="0">
                <a:latin typeface="Segoe UI Semibold" pitchFamily="34" charset="0"/>
              </a:rPr>
              <a:t>4) </a:t>
            </a:r>
            <a:r>
              <a:rPr lang="en-GB" sz="1400" b="1" dirty="0">
                <a:latin typeface="Segoe UI Semibold" pitchFamily="34" charset="0"/>
              </a:rPr>
              <a:t>= T</a:t>
            </a:r>
            <a:endParaRPr lang="en-GB" sz="1400" b="1" dirty="0" smtClean="0">
              <a:latin typeface="Segoe UI Semibold" pitchFamily="34" charset="0"/>
            </a:endParaRPr>
          </a:p>
          <a:p>
            <a:pPr>
              <a:tabLst>
                <a:tab pos="176213" algn="ctr"/>
                <a:tab pos="989013" algn="ctr"/>
                <a:tab pos="2152650" algn="ctr"/>
                <a:tab pos="3316288" algn="ctr"/>
                <a:tab pos="4664075" algn="ctr"/>
                <a:tab pos="6096000" algn="l"/>
                <a:tab pos="6461125" algn="l"/>
                <a:tab pos="6821488" algn="l"/>
                <a:tab pos="7170738" algn="l"/>
              </a:tabLst>
            </a:pPr>
            <a:r>
              <a:rPr lang="en-GB" sz="1400" b="1" dirty="0">
                <a:latin typeface="Segoe UI Semibold" pitchFamily="34" charset="0"/>
              </a:rPr>
              <a:t>	</a:t>
            </a:r>
            <a:r>
              <a:rPr lang="en-GB" sz="1400" b="1" dirty="0" smtClean="0">
                <a:latin typeface="Segoe UI Semibold" pitchFamily="34" charset="0"/>
              </a:rPr>
              <a:t>13					</a:t>
            </a:r>
            <a:r>
              <a:rPr lang="en-GB" sz="1400" b="1" dirty="0">
                <a:solidFill>
                  <a:srgbClr val="00B050"/>
                </a:solidFill>
                <a:latin typeface="Segoe UI Semibold" pitchFamily="34" charset="0"/>
              </a:rPr>
              <a:t> \</a:t>
            </a:r>
            <a:r>
              <a:rPr lang="en-GB" sz="1400" b="1" dirty="0" err="1">
                <a:solidFill>
                  <a:srgbClr val="00B050"/>
                </a:solidFill>
                <a:latin typeface="Segoe UI Semibold" pitchFamily="34" charset="0"/>
              </a:rPr>
              <a:t>tX</a:t>
            </a:r>
            <a:r>
              <a:rPr lang="en-GB" sz="1400" b="1" dirty="0">
                <a:solidFill>
                  <a:srgbClr val="00B050"/>
                </a:solidFill>
                <a:latin typeface="Segoe UI Semibold" pitchFamily="34" charset="0"/>
              </a:rPr>
              <a:t> </a:t>
            </a:r>
            <a:r>
              <a:rPr lang="en-GB" sz="1400" b="1" dirty="0">
                <a:latin typeface="Segoe UI Semibold" pitchFamily="34" charset="0"/>
              </a:rPr>
              <a:t>	</a:t>
            </a:r>
            <a:r>
              <a:rPr lang="en-GB" sz="1400" b="1" dirty="0" smtClean="0">
                <a:latin typeface="Segoe UI Semibold" pitchFamily="34" charset="0"/>
              </a:rPr>
              <a:t>		</a:t>
            </a:r>
          </a:p>
          <a:p>
            <a:pPr>
              <a:tabLst>
                <a:tab pos="176213" algn="ctr"/>
                <a:tab pos="989013" algn="ctr"/>
                <a:tab pos="2152650" algn="ctr"/>
                <a:tab pos="3316288" algn="ctr"/>
                <a:tab pos="4664075" algn="ctr"/>
                <a:tab pos="6096000" algn="l"/>
              </a:tabLst>
            </a:pPr>
            <a:r>
              <a:rPr lang="en-GB" sz="1400" b="1" dirty="0" smtClean="0">
                <a:latin typeface="Segoe UI Semibold" pitchFamily="34" charset="0"/>
              </a:rPr>
              <a:t>	12			5	(5 &lt;= 4) = F</a:t>
            </a:r>
          </a:p>
          <a:p>
            <a:pPr>
              <a:tabLst>
                <a:tab pos="176213" algn="ctr"/>
                <a:tab pos="989013" algn="ctr"/>
                <a:tab pos="2152650" algn="ctr"/>
                <a:tab pos="3316288" algn="ctr"/>
                <a:tab pos="4664075" algn="ctr"/>
                <a:tab pos="6096000" algn="l"/>
              </a:tabLst>
            </a:pPr>
            <a:r>
              <a:rPr lang="en-GB" sz="1400" b="1" dirty="0">
                <a:latin typeface="Segoe UI Semibold" pitchFamily="34" charset="0"/>
              </a:rPr>
              <a:t>	</a:t>
            </a:r>
            <a:r>
              <a:rPr lang="en-GB" sz="1400" b="1" dirty="0" smtClean="0">
                <a:latin typeface="Segoe UI Semibold" pitchFamily="34" charset="0"/>
              </a:rPr>
              <a:t>15					</a:t>
            </a:r>
            <a:r>
              <a:rPr lang="en-GB" sz="1400" b="1" dirty="0">
                <a:solidFill>
                  <a:srgbClr val="00B050"/>
                </a:solidFill>
                <a:latin typeface="Segoe UI Semibold" pitchFamily="34" charset="0"/>
              </a:rPr>
              <a:t> \n</a:t>
            </a:r>
          </a:p>
          <a:p>
            <a:pPr>
              <a:tabLst>
                <a:tab pos="176213" algn="ctr"/>
                <a:tab pos="989013" algn="ctr"/>
                <a:tab pos="2152650" algn="ctr"/>
                <a:tab pos="3316288" algn="ctr"/>
                <a:tab pos="4664075" algn="ctr"/>
                <a:tab pos="6096000" algn="l"/>
              </a:tabLst>
            </a:pPr>
            <a:r>
              <a:rPr lang="en-GB" sz="1400" b="1" dirty="0" smtClean="0">
                <a:latin typeface="Segoe UI Semibold" pitchFamily="34" charset="0"/>
              </a:rPr>
              <a:t>	11	2	(2 &lt;= 3) = T	</a:t>
            </a:r>
          </a:p>
          <a:p>
            <a:pPr>
              <a:tabLst>
                <a:tab pos="176213" algn="ctr"/>
                <a:tab pos="989013" algn="ctr"/>
                <a:tab pos="2152650" algn="ctr"/>
                <a:tab pos="3316288" algn="ctr"/>
                <a:tab pos="4664075" algn="ctr"/>
                <a:tab pos="6096000" algn="l"/>
              </a:tabLst>
            </a:pPr>
            <a:r>
              <a:rPr lang="en-GB" sz="1400" b="1" dirty="0">
                <a:latin typeface="Segoe UI Semibold" pitchFamily="34" charset="0"/>
              </a:rPr>
              <a:t>	</a:t>
            </a:r>
            <a:r>
              <a:rPr lang="en-GB" sz="1400" b="1" dirty="0" smtClean="0">
                <a:latin typeface="Segoe UI Semibold" pitchFamily="34" charset="0"/>
              </a:rPr>
              <a:t>12			1	(1 &lt;= 4) = </a:t>
            </a:r>
            <a:r>
              <a:rPr lang="en-GB" sz="1400" b="1" dirty="0">
                <a:latin typeface="Segoe UI Semibold" pitchFamily="34" charset="0"/>
              </a:rPr>
              <a:t>T	 </a:t>
            </a:r>
            <a:r>
              <a:rPr lang="en-GB" sz="1400" b="1" dirty="0">
                <a:solidFill>
                  <a:srgbClr val="00B050"/>
                </a:solidFill>
                <a:latin typeface="Segoe UI Semibold" pitchFamily="34" charset="0"/>
              </a:rPr>
              <a:t>\</a:t>
            </a:r>
            <a:r>
              <a:rPr lang="en-GB" sz="1400" b="1" dirty="0" err="1">
                <a:solidFill>
                  <a:srgbClr val="00B050"/>
                </a:solidFill>
                <a:latin typeface="Segoe UI Semibold" pitchFamily="34" charset="0"/>
              </a:rPr>
              <a:t>tX</a:t>
            </a:r>
            <a:endParaRPr lang="en-GB" sz="1400" b="1" dirty="0">
              <a:solidFill>
                <a:srgbClr val="00B050"/>
              </a:solidFill>
              <a:latin typeface="Segoe UI Semibold" pitchFamily="34" charset="0"/>
            </a:endParaRPr>
          </a:p>
          <a:p>
            <a:pPr>
              <a:tabLst>
                <a:tab pos="176213" algn="ctr"/>
                <a:tab pos="989013" algn="ctr"/>
                <a:tab pos="2152650" algn="ctr"/>
                <a:tab pos="3316288" algn="ctr"/>
                <a:tab pos="4664075" algn="ctr"/>
                <a:tab pos="6096000" algn="l"/>
              </a:tabLst>
            </a:pPr>
            <a:r>
              <a:rPr lang="en-GB" sz="1400" b="1" dirty="0">
                <a:latin typeface="Segoe UI Semibold" pitchFamily="34" charset="0"/>
              </a:rPr>
              <a:t>	</a:t>
            </a:r>
            <a:r>
              <a:rPr lang="en-GB" sz="1400" b="1" dirty="0" smtClean="0">
                <a:latin typeface="Segoe UI Semibold" pitchFamily="34" charset="0"/>
              </a:rPr>
              <a:t>13					</a:t>
            </a:r>
          </a:p>
          <a:p>
            <a:pPr>
              <a:tabLst>
                <a:tab pos="176213" algn="ctr"/>
                <a:tab pos="989013" algn="ctr"/>
                <a:tab pos="2152650" algn="ctr"/>
                <a:tab pos="3316288" algn="ctr"/>
                <a:tab pos="4664075" algn="ctr"/>
                <a:tab pos="6096000" algn="l"/>
              </a:tabLst>
            </a:pPr>
            <a:r>
              <a:rPr lang="en-GB" sz="1400" b="1" dirty="0">
                <a:latin typeface="Segoe UI Semibold" pitchFamily="34" charset="0"/>
              </a:rPr>
              <a:t>	</a:t>
            </a:r>
            <a:r>
              <a:rPr lang="en-GB" sz="1400" b="1" dirty="0" smtClean="0">
                <a:latin typeface="Segoe UI Semibold" pitchFamily="34" charset="0"/>
              </a:rPr>
              <a:t>12			2	(2 &lt;= 4) = </a:t>
            </a:r>
            <a:r>
              <a:rPr lang="en-GB" sz="1400" b="1" dirty="0">
                <a:latin typeface="Segoe UI Semibold" pitchFamily="34" charset="0"/>
              </a:rPr>
              <a:t>T	 </a:t>
            </a:r>
            <a:r>
              <a:rPr lang="en-GB" sz="1400" b="1" dirty="0">
                <a:solidFill>
                  <a:srgbClr val="00B050"/>
                </a:solidFill>
                <a:latin typeface="Segoe UI Semibold" pitchFamily="34" charset="0"/>
              </a:rPr>
              <a:t>\</a:t>
            </a:r>
            <a:r>
              <a:rPr lang="en-GB" sz="1400" b="1" dirty="0" err="1">
                <a:solidFill>
                  <a:srgbClr val="00B050"/>
                </a:solidFill>
                <a:latin typeface="Segoe UI Semibold" pitchFamily="34" charset="0"/>
              </a:rPr>
              <a:t>tX</a:t>
            </a:r>
            <a:endParaRPr lang="en-GB" sz="1400" b="1" dirty="0">
              <a:solidFill>
                <a:srgbClr val="00B050"/>
              </a:solidFill>
              <a:latin typeface="Segoe UI Semibold" pitchFamily="34" charset="0"/>
            </a:endParaRPr>
          </a:p>
          <a:p>
            <a:pPr>
              <a:tabLst>
                <a:tab pos="176213" algn="ctr"/>
                <a:tab pos="989013" algn="ctr"/>
                <a:tab pos="2152650" algn="ctr"/>
                <a:tab pos="3316288" algn="ctr"/>
                <a:tab pos="4664075" algn="ctr"/>
                <a:tab pos="6096000" algn="l"/>
                <a:tab pos="6461125" algn="l"/>
              </a:tabLst>
            </a:pPr>
            <a:r>
              <a:rPr lang="en-GB" sz="1400" b="1" dirty="0">
                <a:latin typeface="Segoe UI Semibold" pitchFamily="34" charset="0"/>
              </a:rPr>
              <a:t>	</a:t>
            </a:r>
            <a:r>
              <a:rPr lang="en-GB" sz="1400" b="1" dirty="0" smtClean="0">
                <a:latin typeface="Segoe UI Semibold" pitchFamily="34" charset="0"/>
              </a:rPr>
              <a:t>13					</a:t>
            </a:r>
            <a:r>
              <a:rPr lang="en-GB" sz="1400" b="1" dirty="0">
                <a:latin typeface="Segoe UI Semibold" pitchFamily="34" charset="0"/>
              </a:rPr>
              <a:t>	</a:t>
            </a:r>
            <a:endParaRPr lang="en-GB" sz="1400" b="1" dirty="0" smtClean="0">
              <a:latin typeface="Segoe UI Semibold" pitchFamily="34" charset="0"/>
            </a:endParaRPr>
          </a:p>
          <a:p>
            <a:pPr>
              <a:tabLst>
                <a:tab pos="176213" algn="ctr"/>
                <a:tab pos="989013" algn="ctr"/>
                <a:tab pos="2152650" algn="ctr"/>
                <a:tab pos="3316288" algn="ctr"/>
                <a:tab pos="4664075" algn="ctr"/>
                <a:tab pos="6096000" algn="l"/>
              </a:tabLst>
            </a:pPr>
            <a:r>
              <a:rPr lang="en-GB" sz="1400" b="1" dirty="0">
                <a:latin typeface="Segoe UI Semibold" pitchFamily="34" charset="0"/>
              </a:rPr>
              <a:t>	</a:t>
            </a:r>
            <a:r>
              <a:rPr lang="en-GB" sz="1400" b="1" dirty="0" smtClean="0">
                <a:latin typeface="Segoe UI Semibold" pitchFamily="34" charset="0"/>
              </a:rPr>
              <a:t>…</a:t>
            </a:r>
          </a:p>
          <a:p>
            <a:pPr>
              <a:tabLst>
                <a:tab pos="176213" algn="ctr"/>
                <a:tab pos="989013" algn="ctr"/>
                <a:tab pos="2152650" algn="ctr"/>
                <a:tab pos="3316288" algn="ctr"/>
                <a:tab pos="4664075" algn="ctr"/>
                <a:tab pos="6096000" algn="l"/>
              </a:tabLst>
            </a:pPr>
            <a:r>
              <a:rPr lang="en-GB" sz="1400" b="1" dirty="0" smtClean="0">
                <a:latin typeface="Segoe UI Semibold" pitchFamily="34" charset="0"/>
              </a:rPr>
              <a:t>	…		</a:t>
            </a:r>
          </a:p>
          <a:p>
            <a:pPr>
              <a:tabLst>
                <a:tab pos="176213" algn="ctr"/>
                <a:tab pos="989013" algn="ctr"/>
                <a:tab pos="2152650" algn="ctr"/>
                <a:tab pos="3316288" algn="ctr"/>
                <a:tab pos="4664075" algn="ctr"/>
                <a:tab pos="6096000" algn="l"/>
              </a:tabLst>
            </a:pPr>
            <a:r>
              <a:rPr lang="en-GB" sz="1400" b="1" dirty="0">
                <a:latin typeface="Segoe UI Semibold" pitchFamily="34" charset="0"/>
              </a:rPr>
              <a:t>	</a:t>
            </a:r>
            <a:r>
              <a:rPr lang="en-GB" sz="1400" b="1" dirty="0" smtClean="0">
                <a:latin typeface="Segoe UI Semibold" pitchFamily="34" charset="0"/>
              </a:rPr>
              <a:t>11	</a:t>
            </a:r>
            <a:r>
              <a:rPr lang="en-GB" sz="1400" b="1" dirty="0">
                <a:latin typeface="Segoe UI Semibold" pitchFamily="34" charset="0"/>
              </a:rPr>
              <a:t>4</a:t>
            </a:r>
            <a:r>
              <a:rPr lang="en-GB" sz="1400" b="1" dirty="0" smtClean="0">
                <a:latin typeface="Segoe UI Semibold" pitchFamily="34" charset="0"/>
              </a:rPr>
              <a:t>	(4 &lt;= 3) = F</a:t>
            </a:r>
            <a:r>
              <a:rPr lang="en-GB" dirty="0" smtClean="0"/>
              <a:t>	</a:t>
            </a:r>
          </a:p>
          <a:p>
            <a:pPr>
              <a:tabLst>
                <a:tab pos="176213" algn="ctr"/>
                <a:tab pos="1081088" algn="ctr"/>
                <a:tab pos="1976438" algn="ctr"/>
                <a:tab pos="2955925" algn="ctr"/>
                <a:tab pos="3943350" algn="ctr"/>
                <a:tab pos="4932363" algn="ctr"/>
                <a:tab pos="5919788" algn="l"/>
              </a:tabLst>
            </a:pPr>
            <a:endParaRPr lang="en-GB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82960"/>
          </a:xfrm>
        </p:spPr>
        <p:txBody>
          <a:bodyPr>
            <a:normAutofit/>
          </a:bodyPr>
          <a:lstStyle/>
          <a:p>
            <a:r>
              <a:rPr lang="en-GB" sz="3600" dirty="0" smtClean="0"/>
              <a:t>Program Trace </a:t>
            </a:r>
            <a:r>
              <a:rPr lang="en-GB" sz="2400" dirty="0" smtClean="0"/>
              <a:t>(NestedForX.java)</a:t>
            </a:r>
            <a:endParaRPr lang="en-GB" sz="3600" dirty="0"/>
          </a:p>
        </p:txBody>
      </p:sp>
      <p:sp>
        <p:nvSpPr>
          <p:cNvPr id="2" name="TextBox 1"/>
          <p:cNvSpPr txBox="1"/>
          <p:nvPr/>
        </p:nvSpPr>
        <p:spPr>
          <a:xfrm>
            <a:off x="6012160" y="5733256"/>
            <a:ext cx="266429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 indent="0">
              <a:spcBef>
                <a:spcPts val="600"/>
              </a:spcBef>
              <a:buNone/>
              <a:tabLst>
                <a:tab pos="720725" algn="l"/>
                <a:tab pos="1430338" algn="l"/>
                <a:tab pos="2152650" algn="l"/>
                <a:tab pos="2876550" algn="l"/>
                <a:tab pos="3584575" algn="l"/>
              </a:tabLst>
            </a:pPr>
            <a:r>
              <a:rPr lang="en-GB" sz="1400" b="1" dirty="0">
                <a:solidFill>
                  <a:srgbClr val="00B050"/>
                </a:solidFill>
                <a:latin typeface="Segoe UI Semibold" pitchFamily="34" charset="0"/>
              </a:rPr>
              <a:t>X	X	X	X</a:t>
            </a:r>
          </a:p>
          <a:p>
            <a:pPr marL="96838" lvl="1" indent="0">
              <a:spcBef>
                <a:spcPts val="600"/>
              </a:spcBef>
              <a:buNone/>
              <a:tabLst>
                <a:tab pos="720725" algn="l"/>
                <a:tab pos="1430338" algn="l"/>
                <a:tab pos="2152650" algn="l"/>
                <a:tab pos="2876550" algn="l"/>
                <a:tab pos="3584575" algn="l"/>
              </a:tabLst>
            </a:pPr>
            <a:r>
              <a:rPr lang="en-GB" sz="1400" b="1" dirty="0">
                <a:solidFill>
                  <a:srgbClr val="00B050"/>
                </a:solidFill>
                <a:latin typeface="Segoe UI Semibold" pitchFamily="34" charset="0"/>
              </a:rPr>
              <a:t>X	X	X	X</a:t>
            </a:r>
          </a:p>
          <a:p>
            <a:pPr marL="96838" lvl="1" indent="0">
              <a:spcBef>
                <a:spcPts val="600"/>
              </a:spcBef>
              <a:buNone/>
              <a:tabLst>
                <a:tab pos="720725" algn="l"/>
                <a:tab pos="1430338" algn="l"/>
                <a:tab pos="2152650" algn="l"/>
                <a:tab pos="2876550" algn="l"/>
                <a:tab pos="3584575" algn="l"/>
              </a:tabLst>
            </a:pPr>
            <a:r>
              <a:rPr lang="en-GB" sz="1400" b="1" dirty="0">
                <a:solidFill>
                  <a:srgbClr val="00B050"/>
                </a:solidFill>
                <a:latin typeface="Segoe UI Semibold" pitchFamily="34" charset="0"/>
              </a:rPr>
              <a:t>X	X	X	</a:t>
            </a:r>
            <a:r>
              <a:rPr lang="en-GB" sz="1400" b="1" dirty="0" smtClean="0">
                <a:solidFill>
                  <a:srgbClr val="00B050"/>
                </a:solidFill>
                <a:latin typeface="Segoe UI Semibold" pitchFamily="34" charset="0"/>
              </a:rPr>
              <a:t>X</a:t>
            </a:r>
            <a:endParaRPr lang="en-GB" sz="1400" b="1" dirty="0">
              <a:solidFill>
                <a:srgbClr val="00B050"/>
              </a:solidFill>
              <a:latin typeface="Segoe UI Semi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9488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2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ldLvl="2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76934"/>
          </a:xfrm>
        </p:spPr>
        <p:txBody>
          <a:bodyPr>
            <a:normAutofit/>
          </a:bodyPr>
          <a:lstStyle/>
          <a:p>
            <a:r>
              <a:rPr lang="en-GB" sz="3600" dirty="0" smtClean="0"/>
              <a:t>Example </a:t>
            </a:r>
            <a:r>
              <a:rPr lang="en-GB" sz="2400" dirty="0" smtClean="0"/>
              <a:t>(Multipication.java)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772816"/>
            <a:ext cx="8219256" cy="4896544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2000" b="1" dirty="0"/>
              <a:t>Example: 	Print out a </a:t>
            </a:r>
            <a:r>
              <a:rPr lang="en-GB" sz="2000" b="1" dirty="0" smtClean="0"/>
              <a:t>multiplication table </a:t>
            </a:r>
            <a:r>
              <a:rPr lang="en-GB" sz="2000" b="1" dirty="0"/>
              <a:t>as follows:</a:t>
            </a:r>
          </a:p>
          <a:p>
            <a:pPr marL="109728" indent="0">
              <a:lnSpc>
                <a:spcPct val="150000"/>
              </a:lnSpc>
              <a:spcBef>
                <a:spcPts val="0"/>
              </a:spcBef>
              <a:buNone/>
              <a:tabLst>
                <a:tab pos="720725" algn="l"/>
                <a:tab pos="1430338" algn="l"/>
                <a:tab pos="2152650" algn="l"/>
                <a:tab pos="2876550" algn="l"/>
                <a:tab pos="3584575" algn="l"/>
                <a:tab pos="4306888" algn="l"/>
              </a:tabLst>
            </a:pPr>
            <a:r>
              <a:rPr lang="en-GB" sz="2000" b="1" dirty="0"/>
              <a:t>			</a:t>
            </a:r>
            <a:r>
              <a:rPr lang="en-GB" sz="1800" b="1" dirty="0" smtClean="0"/>
              <a:t>3</a:t>
            </a:r>
            <a:r>
              <a:rPr lang="en-GB" sz="1800" b="1" dirty="0"/>
              <a:t>	</a:t>
            </a:r>
            <a:r>
              <a:rPr lang="en-GB" sz="1800" b="1" dirty="0" smtClean="0"/>
              <a:t>6</a:t>
            </a:r>
            <a:r>
              <a:rPr lang="en-GB" sz="1800" b="1" dirty="0"/>
              <a:t>	</a:t>
            </a:r>
            <a:r>
              <a:rPr lang="en-GB" sz="1800" b="1" dirty="0" smtClean="0"/>
              <a:t>9</a:t>
            </a:r>
            <a:r>
              <a:rPr lang="en-GB" sz="1800" b="1" dirty="0"/>
              <a:t>	</a:t>
            </a:r>
            <a:r>
              <a:rPr lang="en-GB" sz="1800" b="1" dirty="0" smtClean="0"/>
              <a:t>12</a:t>
            </a:r>
            <a:endParaRPr lang="en-GB" sz="1800" b="1" dirty="0"/>
          </a:p>
          <a:p>
            <a:pPr marL="96838" lvl="1" indent="0">
              <a:lnSpc>
                <a:spcPct val="150000"/>
              </a:lnSpc>
              <a:spcBef>
                <a:spcPts val="0"/>
              </a:spcBef>
              <a:buNone/>
              <a:tabLst>
                <a:tab pos="720725" algn="l"/>
                <a:tab pos="1430338" algn="l"/>
                <a:tab pos="2152650" algn="l"/>
                <a:tab pos="2876550" algn="l"/>
                <a:tab pos="3584575" algn="l"/>
                <a:tab pos="4306888" algn="l"/>
              </a:tabLst>
            </a:pPr>
            <a:r>
              <a:rPr lang="en-GB" sz="1800" b="1" dirty="0"/>
              <a:t>			</a:t>
            </a:r>
            <a:r>
              <a:rPr lang="en-GB" sz="1800" b="1" dirty="0" smtClean="0"/>
              <a:t>4</a:t>
            </a:r>
            <a:r>
              <a:rPr lang="en-GB" sz="1800" b="1" dirty="0"/>
              <a:t>	</a:t>
            </a:r>
            <a:r>
              <a:rPr lang="en-GB" sz="1800" b="1" dirty="0" smtClean="0"/>
              <a:t>8</a:t>
            </a:r>
            <a:r>
              <a:rPr lang="en-GB" sz="1800" b="1" dirty="0"/>
              <a:t>	</a:t>
            </a:r>
            <a:r>
              <a:rPr lang="en-GB" sz="1800" b="1" dirty="0" smtClean="0"/>
              <a:t>12</a:t>
            </a:r>
            <a:r>
              <a:rPr lang="en-GB" sz="1800" b="1" dirty="0"/>
              <a:t>	</a:t>
            </a:r>
            <a:r>
              <a:rPr lang="en-GB" sz="1800" b="1" dirty="0" smtClean="0"/>
              <a:t>16</a:t>
            </a:r>
            <a:endParaRPr lang="en-GB" sz="1800" b="1" dirty="0"/>
          </a:p>
          <a:p>
            <a:pPr marL="96838" lvl="1" indent="0">
              <a:lnSpc>
                <a:spcPct val="150000"/>
              </a:lnSpc>
              <a:spcBef>
                <a:spcPts val="0"/>
              </a:spcBef>
              <a:buNone/>
              <a:tabLst>
                <a:tab pos="720725" algn="l"/>
                <a:tab pos="1430338" algn="l"/>
                <a:tab pos="2152650" algn="l"/>
                <a:tab pos="2876550" algn="l"/>
                <a:tab pos="3584575" algn="l"/>
                <a:tab pos="4306888" algn="l"/>
              </a:tabLst>
            </a:pPr>
            <a:r>
              <a:rPr lang="en-GB" sz="1800" b="1" dirty="0"/>
              <a:t>			</a:t>
            </a:r>
            <a:r>
              <a:rPr lang="en-GB" sz="1800" b="1" dirty="0" smtClean="0"/>
              <a:t>5</a:t>
            </a:r>
            <a:r>
              <a:rPr lang="en-GB" sz="1800" b="1" dirty="0"/>
              <a:t>	</a:t>
            </a:r>
            <a:r>
              <a:rPr lang="en-GB" sz="1800" b="1" dirty="0" smtClean="0"/>
              <a:t>10</a:t>
            </a:r>
            <a:r>
              <a:rPr lang="en-GB" sz="1800" b="1" dirty="0"/>
              <a:t>	</a:t>
            </a:r>
            <a:r>
              <a:rPr lang="en-GB" sz="1800" b="1" dirty="0" smtClean="0"/>
              <a:t>15</a:t>
            </a:r>
            <a:r>
              <a:rPr lang="en-GB" sz="1800" b="1" dirty="0"/>
              <a:t>	</a:t>
            </a:r>
            <a:r>
              <a:rPr lang="en-GB" sz="1800" b="1" dirty="0" smtClean="0"/>
              <a:t>20</a:t>
            </a:r>
            <a:endParaRPr lang="en-GB" sz="1800" b="1" dirty="0"/>
          </a:p>
          <a:p>
            <a:pPr marL="96838" lvl="1" indent="0">
              <a:spcBef>
                <a:spcPts val="0"/>
              </a:spcBef>
              <a:buNone/>
              <a:tabLst>
                <a:tab pos="720725" algn="l"/>
                <a:tab pos="1081088" algn="l"/>
              </a:tabLst>
            </a:pPr>
            <a:endParaRPr lang="en-GB" sz="2000" b="1" dirty="0" smtClean="0">
              <a:latin typeface="Segoe UI Semibold" pitchFamily="34" charset="0"/>
            </a:endParaRPr>
          </a:p>
          <a:p>
            <a:pPr marL="96838" lvl="1" indent="0">
              <a:lnSpc>
                <a:spcPct val="125000"/>
              </a:lnSpc>
              <a:spcBef>
                <a:spcPts val="0"/>
              </a:spcBef>
              <a:buNone/>
              <a:tabLst>
                <a:tab pos="534988" algn="l"/>
                <a:tab pos="1081088" algn="l"/>
                <a:tab pos="3849688" algn="l"/>
              </a:tabLst>
            </a:pPr>
            <a:endParaRPr lang="en-GB" sz="1800" b="1" dirty="0" smtClean="0"/>
          </a:p>
          <a:p>
            <a:pPr marL="96838" lvl="1" indent="0">
              <a:lnSpc>
                <a:spcPct val="125000"/>
              </a:lnSpc>
              <a:spcBef>
                <a:spcPts val="0"/>
              </a:spcBef>
              <a:buNone/>
              <a:tabLst>
                <a:tab pos="534988" algn="l"/>
                <a:tab pos="1081088" algn="l"/>
                <a:tab pos="3849688" algn="l"/>
              </a:tabLst>
            </a:pPr>
            <a:r>
              <a:rPr lang="en-GB" sz="1800" b="1" dirty="0" smtClean="0"/>
              <a:t>REPEAT </a:t>
            </a:r>
            <a:r>
              <a:rPr lang="en-GB" sz="1800" b="1" dirty="0"/>
              <a:t>3 times {	</a:t>
            </a:r>
            <a:r>
              <a:rPr lang="en-GB" sz="1400" b="1" dirty="0" err="1">
                <a:solidFill>
                  <a:srgbClr val="FF0000"/>
                </a:solidFill>
              </a:rPr>
              <a:t>int</a:t>
            </a:r>
            <a:r>
              <a:rPr lang="en-GB" sz="1400" b="1" dirty="0">
                <a:solidFill>
                  <a:srgbClr val="FF0000"/>
                </a:solidFill>
              </a:rPr>
              <a:t> row = </a:t>
            </a:r>
            <a:r>
              <a:rPr lang="en-GB" sz="1400" b="1" dirty="0" smtClean="0">
                <a:solidFill>
                  <a:srgbClr val="FF0000"/>
                </a:solidFill>
              </a:rPr>
              <a:t>3; </a:t>
            </a:r>
            <a:r>
              <a:rPr lang="en-GB" sz="1400" b="1" dirty="0">
                <a:solidFill>
                  <a:srgbClr val="FF0000"/>
                </a:solidFill>
              </a:rPr>
              <a:t>row </a:t>
            </a:r>
            <a:r>
              <a:rPr lang="en-GB" sz="1400" b="1" dirty="0" smtClean="0">
                <a:solidFill>
                  <a:srgbClr val="FF0000"/>
                </a:solidFill>
              </a:rPr>
              <a:t>&lt;=5; </a:t>
            </a:r>
            <a:r>
              <a:rPr lang="en-GB" sz="1400" b="1" dirty="0">
                <a:solidFill>
                  <a:srgbClr val="FF0000"/>
                </a:solidFill>
              </a:rPr>
              <a:t>row</a:t>
            </a:r>
            <a:r>
              <a:rPr lang="en-GB" sz="1400" b="1" dirty="0" smtClean="0">
                <a:solidFill>
                  <a:srgbClr val="FF0000"/>
                </a:solidFill>
              </a:rPr>
              <a:t>++</a:t>
            </a:r>
          </a:p>
          <a:p>
            <a:pPr marL="96838" lvl="1" indent="0">
              <a:lnSpc>
                <a:spcPct val="125000"/>
              </a:lnSpc>
              <a:spcBef>
                <a:spcPts val="0"/>
              </a:spcBef>
              <a:buNone/>
              <a:tabLst>
                <a:tab pos="534988" algn="l"/>
                <a:tab pos="1081088" algn="l"/>
                <a:tab pos="3849688" algn="l"/>
              </a:tabLst>
            </a:pPr>
            <a:endParaRPr lang="en-GB" sz="1400" b="1" dirty="0">
              <a:solidFill>
                <a:srgbClr val="FF0000"/>
              </a:solidFill>
            </a:endParaRPr>
          </a:p>
          <a:p>
            <a:pPr marL="96838" lvl="1" indent="0">
              <a:lnSpc>
                <a:spcPct val="125000"/>
              </a:lnSpc>
              <a:spcBef>
                <a:spcPts val="0"/>
              </a:spcBef>
              <a:buNone/>
              <a:tabLst>
                <a:tab pos="534988" algn="l"/>
                <a:tab pos="1081088" algn="l"/>
                <a:tab pos="3849688" algn="l"/>
              </a:tabLst>
            </a:pPr>
            <a:r>
              <a:rPr lang="en-GB" sz="1800" b="1" dirty="0"/>
              <a:t>	REPEAT 4 times {	</a:t>
            </a:r>
            <a:r>
              <a:rPr lang="en-GB" sz="1400" b="1" dirty="0" err="1">
                <a:solidFill>
                  <a:srgbClr val="FF0000"/>
                </a:solidFill>
              </a:rPr>
              <a:t>int</a:t>
            </a:r>
            <a:r>
              <a:rPr lang="en-GB" sz="1400" b="1" dirty="0">
                <a:solidFill>
                  <a:srgbClr val="FF0000"/>
                </a:solidFill>
              </a:rPr>
              <a:t> column = 1; column &lt;=4; column++</a:t>
            </a:r>
          </a:p>
          <a:p>
            <a:pPr marL="96838" lvl="1" indent="0">
              <a:lnSpc>
                <a:spcPct val="125000"/>
              </a:lnSpc>
              <a:spcBef>
                <a:spcPts val="0"/>
              </a:spcBef>
              <a:buNone/>
              <a:tabLst>
                <a:tab pos="534988" algn="l"/>
                <a:tab pos="1081088" algn="l"/>
                <a:tab pos="3849688" algn="l"/>
              </a:tabLst>
            </a:pPr>
            <a:r>
              <a:rPr lang="en-GB" sz="1800" b="1" dirty="0"/>
              <a:t>		Output (X)</a:t>
            </a:r>
          </a:p>
          <a:p>
            <a:pPr marL="96838" lvl="1" indent="0">
              <a:lnSpc>
                <a:spcPct val="125000"/>
              </a:lnSpc>
              <a:spcBef>
                <a:spcPts val="0"/>
              </a:spcBef>
              <a:buNone/>
              <a:tabLst>
                <a:tab pos="534988" algn="l"/>
                <a:tab pos="1081088" algn="l"/>
                <a:tab pos="3849688" algn="l"/>
              </a:tabLst>
            </a:pPr>
            <a:r>
              <a:rPr lang="en-GB" sz="1800" b="1" dirty="0"/>
              <a:t>	</a:t>
            </a:r>
            <a:r>
              <a:rPr lang="en-GB" sz="1800" b="1" dirty="0" smtClean="0"/>
              <a:t>}</a:t>
            </a:r>
          </a:p>
          <a:p>
            <a:pPr marL="96838" lvl="1" indent="0">
              <a:lnSpc>
                <a:spcPct val="125000"/>
              </a:lnSpc>
              <a:spcBef>
                <a:spcPts val="0"/>
              </a:spcBef>
              <a:buNone/>
              <a:tabLst>
                <a:tab pos="534988" algn="l"/>
                <a:tab pos="1081088" algn="l"/>
                <a:tab pos="3849688" algn="l"/>
              </a:tabLst>
            </a:pPr>
            <a:endParaRPr lang="en-GB" sz="1800" b="1" dirty="0"/>
          </a:p>
          <a:p>
            <a:pPr marL="96838" lvl="1" indent="0">
              <a:lnSpc>
                <a:spcPct val="125000"/>
              </a:lnSpc>
              <a:spcBef>
                <a:spcPts val="0"/>
              </a:spcBef>
              <a:buNone/>
              <a:tabLst>
                <a:tab pos="534988" algn="l"/>
                <a:tab pos="1081088" algn="l"/>
                <a:tab pos="3849688" algn="l"/>
              </a:tabLst>
            </a:pPr>
            <a:r>
              <a:rPr lang="en-GB" sz="1800" b="1" dirty="0"/>
              <a:t>	Take a new line</a:t>
            </a:r>
          </a:p>
          <a:p>
            <a:pPr marL="96838" lvl="1" indent="0">
              <a:lnSpc>
                <a:spcPct val="125000"/>
              </a:lnSpc>
              <a:spcBef>
                <a:spcPts val="0"/>
              </a:spcBef>
              <a:buNone/>
              <a:tabLst>
                <a:tab pos="534988" algn="l"/>
                <a:tab pos="1081088" algn="l"/>
                <a:tab pos="3849688" algn="l"/>
              </a:tabLst>
            </a:pPr>
            <a:r>
              <a:rPr lang="en-GB" sz="1800" b="1" dirty="0" smtClean="0"/>
              <a:t>}</a:t>
            </a:r>
            <a:endParaRPr lang="en-GB" sz="1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717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772816"/>
            <a:ext cx="8229600" cy="223224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2000" b="1" dirty="0"/>
              <a:t>Example: 	Print out a multiplication table as follows:</a:t>
            </a:r>
          </a:p>
          <a:p>
            <a:pPr marL="109728" indent="0">
              <a:lnSpc>
                <a:spcPct val="150000"/>
              </a:lnSpc>
              <a:spcBef>
                <a:spcPts val="0"/>
              </a:spcBef>
              <a:buNone/>
              <a:tabLst>
                <a:tab pos="720725" algn="l"/>
                <a:tab pos="1430338" algn="l"/>
                <a:tab pos="2152650" algn="l"/>
                <a:tab pos="2876550" algn="l"/>
                <a:tab pos="3584575" algn="l"/>
                <a:tab pos="4306888" algn="l"/>
              </a:tabLst>
            </a:pPr>
            <a:r>
              <a:rPr lang="en-GB" sz="2000" b="1" dirty="0"/>
              <a:t>			</a:t>
            </a:r>
            <a:r>
              <a:rPr lang="en-GB" sz="1800" b="1" dirty="0"/>
              <a:t>3	6	9	12</a:t>
            </a:r>
          </a:p>
          <a:p>
            <a:pPr marL="96838" lvl="1" indent="0">
              <a:lnSpc>
                <a:spcPct val="150000"/>
              </a:lnSpc>
              <a:spcBef>
                <a:spcPts val="0"/>
              </a:spcBef>
              <a:buNone/>
              <a:tabLst>
                <a:tab pos="720725" algn="l"/>
                <a:tab pos="1430338" algn="l"/>
                <a:tab pos="2152650" algn="l"/>
                <a:tab pos="2876550" algn="l"/>
                <a:tab pos="3584575" algn="l"/>
                <a:tab pos="4306888" algn="l"/>
              </a:tabLst>
            </a:pPr>
            <a:r>
              <a:rPr lang="en-GB" sz="1800" b="1" dirty="0"/>
              <a:t>			4	8	12	16</a:t>
            </a:r>
          </a:p>
          <a:p>
            <a:pPr marL="96838" lvl="1" indent="0">
              <a:lnSpc>
                <a:spcPct val="150000"/>
              </a:lnSpc>
              <a:spcBef>
                <a:spcPts val="0"/>
              </a:spcBef>
              <a:buNone/>
              <a:tabLst>
                <a:tab pos="720725" algn="l"/>
                <a:tab pos="1430338" algn="l"/>
                <a:tab pos="2152650" algn="l"/>
                <a:tab pos="2876550" algn="l"/>
                <a:tab pos="3584575" algn="l"/>
                <a:tab pos="4306888" algn="l"/>
              </a:tabLst>
            </a:pPr>
            <a:r>
              <a:rPr lang="en-GB" sz="1800" b="1" dirty="0"/>
              <a:t>			5	10	15	</a:t>
            </a:r>
            <a:r>
              <a:rPr lang="en-GB" sz="1800" b="1" dirty="0" smtClean="0"/>
              <a:t>20</a:t>
            </a:r>
            <a:endParaRPr lang="en-GB" sz="1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620688"/>
            <a:ext cx="8229600" cy="776934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400" b="0" kern="1200">
                <a:ln>
                  <a:noFill/>
                </a:ln>
                <a:solidFill>
                  <a:schemeClr val="tx2"/>
                </a:solidFill>
                <a:effectLst/>
                <a:latin typeface="Segoe UI Semibold" panose="020B0702040204020203" pitchFamily="34" charset="0"/>
                <a:ea typeface="+mj-ea"/>
                <a:cs typeface="+mj-cs"/>
              </a:defRPr>
            </a:lvl1pPr>
          </a:lstStyle>
          <a:p>
            <a:r>
              <a:rPr lang="en-GB" sz="3600" dirty="0" smtClean="0"/>
              <a:t>Example </a:t>
            </a:r>
            <a:r>
              <a:rPr lang="en-GB" sz="2400" dirty="0" smtClean="0"/>
              <a:t>(Multipication.java)</a:t>
            </a:r>
            <a:endParaRPr lang="en-GB" sz="3600" dirty="0"/>
          </a:p>
        </p:txBody>
      </p:sp>
      <p:sp>
        <p:nvSpPr>
          <p:cNvPr id="2" name="TextBox 1"/>
          <p:cNvSpPr txBox="1"/>
          <p:nvPr/>
        </p:nvSpPr>
        <p:spPr>
          <a:xfrm>
            <a:off x="457200" y="3861048"/>
            <a:ext cx="8363272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6838" lvl="1" indent="0">
              <a:spcBef>
                <a:spcPts val="600"/>
              </a:spcBef>
              <a:spcAft>
                <a:spcPts val="600"/>
              </a:spcAft>
              <a:buNone/>
              <a:tabLst>
                <a:tab pos="720725" algn="l"/>
                <a:tab pos="1081088" algn="l"/>
                <a:tab pos="1430338" algn="l"/>
              </a:tabLst>
            </a:pP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11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en-GB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GB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row = 3; row &lt;= 5; row++) { </a:t>
            </a:r>
          </a:p>
          <a:p>
            <a:pPr marL="96838" lvl="1" indent="0">
              <a:spcBef>
                <a:spcPts val="600"/>
              </a:spcBef>
              <a:spcAft>
                <a:spcPts val="600"/>
              </a:spcAft>
              <a:buNone/>
              <a:tabLst>
                <a:tab pos="720725" algn="l"/>
                <a:tab pos="1081088" algn="l"/>
                <a:tab pos="1430338" algn="l"/>
              </a:tabLst>
            </a:pP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12		</a:t>
            </a:r>
            <a:r>
              <a:rPr lang="en-GB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en-GB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GB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column = 1; column &lt;= 4; column++) {</a:t>
            </a:r>
          </a:p>
          <a:p>
            <a:pPr marL="96838" lvl="1" indent="0">
              <a:spcBef>
                <a:spcPts val="600"/>
              </a:spcBef>
              <a:spcAft>
                <a:spcPts val="600"/>
              </a:spcAft>
              <a:buNone/>
              <a:tabLst>
                <a:tab pos="720725" algn="l"/>
                <a:tab pos="1081088" algn="l"/>
                <a:tab pos="1430338" algn="l"/>
              </a:tabLst>
            </a:pP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13			</a:t>
            </a:r>
            <a:r>
              <a:rPr lang="en-GB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GB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("\t" + (row * column));</a:t>
            </a:r>
          </a:p>
          <a:p>
            <a:pPr marL="96838" lvl="1" indent="0">
              <a:spcBef>
                <a:spcPts val="600"/>
              </a:spcBef>
              <a:spcAft>
                <a:spcPts val="600"/>
              </a:spcAft>
              <a:buNone/>
              <a:tabLst>
                <a:tab pos="720725" algn="l"/>
                <a:tab pos="1081088" algn="l"/>
                <a:tab pos="1430338" algn="l"/>
              </a:tabLst>
            </a:pP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14</a:t>
            </a:r>
            <a:r>
              <a:rPr lang="en-GB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}</a:t>
            </a:r>
            <a:r>
              <a:rPr lang="en-GB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n-GB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row</a:t>
            </a:r>
            <a:endParaRPr lang="en-GB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6838" lvl="1" indent="0">
              <a:spcBef>
                <a:spcPts val="600"/>
              </a:spcBef>
              <a:spcAft>
                <a:spcPts val="600"/>
              </a:spcAft>
              <a:buNone/>
              <a:tabLst>
                <a:tab pos="720725" algn="l"/>
                <a:tab pos="1081088" algn="l"/>
                <a:tab pos="1430338" algn="l"/>
              </a:tabLst>
            </a:pP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15 		</a:t>
            </a:r>
            <a:r>
              <a:rPr lang="en-GB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GB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96838" lvl="1" indent="0">
              <a:spcBef>
                <a:spcPts val="600"/>
              </a:spcBef>
              <a:spcAft>
                <a:spcPts val="600"/>
              </a:spcAft>
              <a:buNone/>
              <a:tabLst>
                <a:tab pos="720725" algn="l"/>
                <a:tab pos="1081088" algn="l"/>
                <a:tab pos="1430338" algn="l"/>
              </a:tabLst>
            </a:pP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16	</a:t>
            </a:r>
            <a:r>
              <a:rPr lang="en-GB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en-GB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n-GB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GB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colume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222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105131325"/>
              </p:ext>
            </p:extLst>
          </p:nvPr>
        </p:nvGraphicFramePr>
        <p:xfrm>
          <a:off x="386300" y="1392822"/>
          <a:ext cx="7810345" cy="51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0621"/>
                <a:gridCol w="899862"/>
                <a:gridCol w="1440000"/>
                <a:gridCol w="899862"/>
                <a:gridCol w="1908000"/>
                <a:gridCol w="205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Segoe UI Semibold" pitchFamily="34" charset="0"/>
                        </a:rPr>
                        <a:t>Line No.</a:t>
                      </a:r>
                      <a:endParaRPr lang="en-GB" sz="1400" b="1" dirty="0">
                        <a:latin typeface="Segoe UI Semibold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Segoe UI Semibold" pitchFamily="34" charset="0"/>
                        </a:rPr>
                        <a:t>row</a:t>
                      </a:r>
                      <a:endParaRPr lang="en-GB" sz="1400" b="1" dirty="0">
                        <a:latin typeface="Segoe UI Semibold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Segoe UI Semibold" pitchFamily="34" charset="0"/>
                        </a:rPr>
                        <a:t>row &lt;= 5</a:t>
                      </a:r>
                      <a:endParaRPr lang="en-GB" sz="1400" b="1" dirty="0">
                        <a:latin typeface="Segoe UI Semibold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Segoe UI Semibold" pitchFamily="34" charset="0"/>
                        </a:rPr>
                        <a:t>column</a:t>
                      </a:r>
                      <a:endParaRPr lang="en-GB" sz="1400" b="1" dirty="0">
                        <a:latin typeface="Segoe UI Semibold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Segoe UI Semibold" pitchFamily="34" charset="0"/>
                        </a:rPr>
                        <a:t>column &lt;=4</a:t>
                      </a:r>
                      <a:endParaRPr lang="en-GB" sz="1400" b="1" dirty="0">
                        <a:latin typeface="Segoe UI Semibold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Segoe UI Semibold" pitchFamily="34" charset="0"/>
                        </a:rPr>
                        <a:t>Output</a:t>
                      </a:r>
                      <a:endParaRPr lang="en-GB" sz="1400" b="1" dirty="0">
                        <a:latin typeface="Segoe UI Semibold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95536" y="2011481"/>
            <a:ext cx="7632848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76213" algn="ctr"/>
                <a:tab pos="989013" algn="ctr"/>
                <a:tab pos="2152650" algn="ctr"/>
                <a:tab pos="3316288" algn="ctr"/>
                <a:tab pos="4664075" algn="ctr"/>
                <a:tab pos="6096000" algn="l"/>
              </a:tabLst>
            </a:pPr>
            <a:r>
              <a:rPr lang="en-GB" dirty="0" smtClean="0"/>
              <a:t>	</a:t>
            </a:r>
            <a:r>
              <a:rPr lang="en-GB" sz="1400" b="1" dirty="0" smtClean="0">
                <a:latin typeface="Segoe UI Semibold" pitchFamily="34" charset="0"/>
              </a:rPr>
              <a:t>11	3	(3 </a:t>
            </a:r>
            <a:r>
              <a:rPr lang="en-GB" sz="1400" b="1" dirty="0">
                <a:latin typeface="Segoe UI Semibold" pitchFamily="34" charset="0"/>
              </a:rPr>
              <a:t>&lt;= </a:t>
            </a:r>
            <a:r>
              <a:rPr lang="en-GB" sz="1400" b="1" dirty="0" smtClean="0">
                <a:latin typeface="Segoe UI Semibold" pitchFamily="34" charset="0"/>
              </a:rPr>
              <a:t>5) </a:t>
            </a:r>
            <a:r>
              <a:rPr lang="en-GB" sz="1400" b="1" dirty="0">
                <a:latin typeface="Segoe UI Semibold" pitchFamily="34" charset="0"/>
              </a:rPr>
              <a:t>= </a:t>
            </a:r>
            <a:r>
              <a:rPr lang="en-GB" sz="1400" b="1" dirty="0" smtClean="0">
                <a:latin typeface="Segoe UI Semibold" pitchFamily="34" charset="0"/>
              </a:rPr>
              <a:t>T					</a:t>
            </a:r>
          </a:p>
          <a:p>
            <a:pPr>
              <a:tabLst>
                <a:tab pos="176213" algn="ctr"/>
                <a:tab pos="989013" algn="ctr"/>
                <a:tab pos="2152650" algn="ctr"/>
                <a:tab pos="3316288" algn="ctr"/>
                <a:tab pos="4664075" algn="ctr"/>
                <a:tab pos="6096000" algn="l"/>
              </a:tabLst>
            </a:pPr>
            <a:r>
              <a:rPr lang="en-GB" sz="1400" b="1" dirty="0">
                <a:latin typeface="Segoe UI Semibold" pitchFamily="34" charset="0"/>
              </a:rPr>
              <a:t>	</a:t>
            </a:r>
            <a:r>
              <a:rPr lang="en-GB" sz="1400" b="1" dirty="0" smtClean="0">
                <a:latin typeface="Segoe UI Semibold" pitchFamily="34" charset="0"/>
              </a:rPr>
              <a:t>12		</a:t>
            </a:r>
            <a:r>
              <a:rPr lang="en-GB" sz="1400" b="1" dirty="0">
                <a:latin typeface="Segoe UI Semibold" pitchFamily="34" charset="0"/>
              </a:rPr>
              <a:t>	1	 (</a:t>
            </a:r>
            <a:r>
              <a:rPr lang="en-GB" sz="1400" b="1" dirty="0" smtClean="0">
                <a:latin typeface="Segoe UI Semibold" pitchFamily="34" charset="0"/>
              </a:rPr>
              <a:t>1 </a:t>
            </a:r>
            <a:r>
              <a:rPr lang="en-GB" sz="1400" b="1" dirty="0">
                <a:latin typeface="Segoe UI Semibold" pitchFamily="34" charset="0"/>
              </a:rPr>
              <a:t>&lt;= </a:t>
            </a:r>
            <a:r>
              <a:rPr lang="en-GB" sz="1400" b="1" dirty="0" smtClean="0">
                <a:latin typeface="Segoe UI Semibold" pitchFamily="34" charset="0"/>
              </a:rPr>
              <a:t>4) </a:t>
            </a:r>
            <a:r>
              <a:rPr lang="en-GB" sz="1400" b="1" dirty="0">
                <a:latin typeface="Segoe UI Semibold" pitchFamily="34" charset="0"/>
              </a:rPr>
              <a:t>= T</a:t>
            </a:r>
            <a:endParaRPr lang="en-GB" sz="1400" b="1" dirty="0" smtClean="0">
              <a:latin typeface="Segoe UI Semibold" pitchFamily="34" charset="0"/>
            </a:endParaRPr>
          </a:p>
          <a:p>
            <a:pPr>
              <a:tabLst>
                <a:tab pos="176213" algn="ctr"/>
                <a:tab pos="989013" algn="ctr"/>
                <a:tab pos="2152650" algn="ctr"/>
                <a:tab pos="3316288" algn="ctr"/>
                <a:tab pos="4664075" algn="ctr"/>
                <a:tab pos="6096000" algn="l"/>
              </a:tabLst>
            </a:pPr>
            <a:r>
              <a:rPr lang="en-GB" sz="1400" b="1" dirty="0">
                <a:latin typeface="Segoe UI Semibold" pitchFamily="34" charset="0"/>
              </a:rPr>
              <a:t>	</a:t>
            </a:r>
            <a:r>
              <a:rPr lang="en-GB" sz="1400" b="1" dirty="0" smtClean="0">
                <a:latin typeface="Segoe UI Semibold" pitchFamily="34" charset="0"/>
              </a:rPr>
              <a:t>13					</a:t>
            </a:r>
            <a:r>
              <a:rPr lang="en-GB" sz="1400" b="1" dirty="0" smtClean="0">
                <a:solidFill>
                  <a:srgbClr val="00B050"/>
                </a:solidFill>
                <a:latin typeface="Segoe UI Semibold" pitchFamily="34" charset="0"/>
              </a:rPr>
              <a:t>\t3</a:t>
            </a:r>
            <a:r>
              <a:rPr lang="en-GB" sz="1400" b="1" dirty="0" smtClean="0">
                <a:latin typeface="Segoe UI Semibold" pitchFamily="34" charset="0"/>
              </a:rPr>
              <a:t>		</a:t>
            </a:r>
          </a:p>
          <a:p>
            <a:pPr>
              <a:tabLst>
                <a:tab pos="176213" algn="ctr"/>
                <a:tab pos="989013" algn="ctr"/>
                <a:tab pos="2152650" algn="ctr"/>
                <a:tab pos="3316288" algn="ctr"/>
                <a:tab pos="4664075" algn="ctr"/>
                <a:tab pos="6096000" algn="l"/>
              </a:tabLst>
            </a:pPr>
            <a:r>
              <a:rPr lang="en-GB" sz="1400" b="1" dirty="0" smtClean="0">
                <a:latin typeface="Segoe UI Semibold" pitchFamily="34" charset="0"/>
              </a:rPr>
              <a:t>	12	</a:t>
            </a:r>
            <a:r>
              <a:rPr lang="en-GB" sz="1400" b="1" dirty="0">
                <a:latin typeface="Segoe UI Semibold" pitchFamily="34" charset="0"/>
              </a:rPr>
              <a:t>	 </a:t>
            </a:r>
            <a:r>
              <a:rPr lang="en-GB" sz="1400" b="1" dirty="0" smtClean="0">
                <a:latin typeface="Segoe UI Semibold" pitchFamily="34" charset="0"/>
              </a:rPr>
              <a:t>	2	(2 </a:t>
            </a:r>
            <a:r>
              <a:rPr lang="en-GB" sz="1400" b="1" dirty="0">
                <a:latin typeface="Segoe UI Semibold" pitchFamily="34" charset="0"/>
              </a:rPr>
              <a:t>&lt;= </a:t>
            </a:r>
            <a:r>
              <a:rPr lang="en-GB" sz="1400" b="1" dirty="0" smtClean="0">
                <a:latin typeface="Segoe UI Semibold" pitchFamily="34" charset="0"/>
              </a:rPr>
              <a:t>4) </a:t>
            </a:r>
            <a:r>
              <a:rPr lang="en-GB" sz="1400" b="1" dirty="0">
                <a:latin typeface="Segoe UI Semibold" pitchFamily="34" charset="0"/>
              </a:rPr>
              <a:t>= T</a:t>
            </a:r>
            <a:endParaRPr lang="en-GB" sz="1400" b="1" dirty="0" smtClean="0">
              <a:latin typeface="Segoe UI Semibold" pitchFamily="34" charset="0"/>
            </a:endParaRPr>
          </a:p>
          <a:p>
            <a:pPr>
              <a:tabLst>
                <a:tab pos="176213" algn="ctr"/>
                <a:tab pos="989013" algn="ctr"/>
                <a:tab pos="2152650" algn="ctr"/>
                <a:tab pos="3316288" algn="ctr"/>
                <a:tab pos="4664075" algn="ctr"/>
                <a:tab pos="6096000" algn="l"/>
              </a:tabLst>
            </a:pPr>
            <a:r>
              <a:rPr lang="en-GB" sz="1400" b="1" dirty="0">
                <a:latin typeface="Segoe UI Semibold" pitchFamily="34" charset="0"/>
              </a:rPr>
              <a:t>	</a:t>
            </a:r>
            <a:r>
              <a:rPr lang="en-GB" sz="1400" b="1" dirty="0" smtClean="0">
                <a:latin typeface="Segoe UI Semibold" pitchFamily="34" charset="0"/>
              </a:rPr>
              <a:t>13					</a:t>
            </a:r>
            <a:r>
              <a:rPr lang="en-GB" sz="1400" b="1" dirty="0" smtClean="0">
                <a:solidFill>
                  <a:srgbClr val="00B050"/>
                </a:solidFill>
                <a:latin typeface="Segoe UI Semibold" pitchFamily="34" charset="0"/>
              </a:rPr>
              <a:t>\t6</a:t>
            </a:r>
          </a:p>
          <a:p>
            <a:pPr>
              <a:tabLst>
                <a:tab pos="176213" algn="ctr"/>
                <a:tab pos="989013" algn="ctr"/>
                <a:tab pos="2152650" algn="ctr"/>
                <a:tab pos="3316288" algn="ctr"/>
                <a:tab pos="4664075" algn="ctr"/>
                <a:tab pos="6096000" algn="l"/>
              </a:tabLst>
            </a:pPr>
            <a:r>
              <a:rPr lang="en-GB" sz="1400" b="1" dirty="0">
                <a:latin typeface="Segoe UI Semibold" pitchFamily="34" charset="0"/>
              </a:rPr>
              <a:t>	</a:t>
            </a:r>
            <a:r>
              <a:rPr lang="en-GB" sz="1400" b="1" dirty="0" smtClean="0">
                <a:latin typeface="Segoe UI Semibold" pitchFamily="34" charset="0"/>
              </a:rPr>
              <a:t>12			3	(3 &lt;= 4) = T</a:t>
            </a:r>
          </a:p>
          <a:p>
            <a:pPr>
              <a:tabLst>
                <a:tab pos="176213" algn="ctr"/>
                <a:tab pos="989013" algn="ctr"/>
                <a:tab pos="2152650" algn="ctr"/>
                <a:tab pos="3316288" algn="ctr"/>
                <a:tab pos="4664075" algn="ctr"/>
                <a:tab pos="6096000" algn="l"/>
              </a:tabLst>
            </a:pPr>
            <a:r>
              <a:rPr lang="en-GB" sz="1400" b="1" dirty="0">
                <a:latin typeface="Segoe UI Semibold" pitchFamily="34" charset="0"/>
              </a:rPr>
              <a:t>	</a:t>
            </a:r>
            <a:r>
              <a:rPr lang="en-GB" sz="1400" b="1" dirty="0" smtClean="0">
                <a:latin typeface="Segoe UI Semibold" pitchFamily="34" charset="0"/>
              </a:rPr>
              <a:t>13					</a:t>
            </a:r>
            <a:r>
              <a:rPr lang="en-GB" sz="1400" b="1" dirty="0" smtClean="0">
                <a:solidFill>
                  <a:srgbClr val="00B050"/>
                </a:solidFill>
                <a:latin typeface="Segoe UI Semibold" pitchFamily="34" charset="0"/>
              </a:rPr>
              <a:t>\t9</a:t>
            </a:r>
            <a:endParaRPr lang="en-GB" sz="1400" b="1" dirty="0">
              <a:solidFill>
                <a:srgbClr val="00B050"/>
              </a:solidFill>
              <a:latin typeface="Segoe UI Semibold" pitchFamily="34" charset="0"/>
            </a:endParaRPr>
          </a:p>
          <a:p>
            <a:pPr>
              <a:tabLst>
                <a:tab pos="176213" algn="ctr"/>
                <a:tab pos="989013" algn="ctr"/>
                <a:tab pos="2152650" algn="ctr"/>
                <a:tab pos="3316288" algn="ctr"/>
                <a:tab pos="4664075" algn="ctr"/>
                <a:tab pos="6096000" algn="l"/>
              </a:tabLst>
            </a:pPr>
            <a:r>
              <a:rPr lang="en-GB" sz="1400" b="1" dirty="0">
                <a:latin typeface="Segoe UI Semibold" pitchFamily="34" charset="0"/>
              </a:rPr>
              <a:t>	</a:t>
            </a:r>
            <a:r>
              <a:rPr lang="en-GB" sz="1400" b="1" dirty="0" smtClean="0">
                <a:latin typeface="Segoe UI Semibold" pitchFamily="34" charset="0"/>
              </a:rPr>
              <a:t>12			4	</a:t>
            </a:r>
            <a:r>
              <a:rPr lang="en-GB" sz="1400" b="1" dirty="0">
                <a:latin typeface="Segoe UI Semibold" pitchFamily="34" charset="0"/>
              </a:rPr>
              <a:t> </a:t>
            </a:r>
            <a:r>
              <a:rPr lang="en-GB" sz="1400" b="1" dirty="0" smtClean="0">
                <a:latin typeface="Segoe UI Semibold" pitchFamily="34" charset="0"/>
              </a:rPr>
              <a:t>(4 </a:t>
            </a:r>
            <a:r>
              <a:rPr lang="en-GB" sz="1400" b="1" dirty="0">
                <a:latin typeface="Segoe UI Semibold" pitchFamily="34" charset="0"/>
              </a:rPr>
              <a:t>&lt;= </a:t>
            </a:r>
            <a:r>
              <a:rPr lang="en-GB" sz="1400" b="1" dirty="0" smtClean="0">
                <a:latin typeface="Segoe UI Semibold" pitchFamily="34" charset="0"/>
              </a:rPr>
              <a:t>4) </a:t>
            </a:r>
            <a:r>
              <a:rPr lang="en-GB" sz="1400" b="1" dirty="0">
                <a:latin typeface="Segoe UI Semibold" pitchFamily="34" charset="0"/>
              </a:rPr>
              <a:t>= T</a:t>
            </a:r>
            <a:endParaRPr lang="en-GB" sz="1400" b="1" dirty="0" smtClean="0">
              <a:latin typeface="Segoe UI Semibold" pitchFamily="34" charset="0"/>
            </a:endParaRPr>
          </a:p>
          <a:p>
            <a:pPr>
              <a:tabLst>
                <a:tab pos="176213" algn="ctr"/>
                <a:tab pos="989013" algn="ctr"/>
                <a:tab pos="2152650" algn="ctr"/>
                <a:tab pos="3316288" algn="ctr"/>
                <a:tab pos="4664075" algn="ctr"/>
                <a:tab pos="6096000" algn="l"/>
              </a:tabLst>
            </a:pPr>
            <a:r>
              <a:rPr lang="en-GB" sz="1400" b="1" dirty="0">
                <a:latin typeface="Segoe UI Semibold" pitchFamily="34" charset="0"/>
              </a:rPr>
              <a:t>	</a:t>
            </a:r>
            <a:r>
              <a:rPr lang="en-GB" sz="1400" b="1" dirty="0" smtClean="0">
                <a:latin typeface="Segoe UI Semibold" pitchFamily="34" charset="0"/>
              </a:rPr>
              <a:t>13					</a:t>
            </a:r>
            <a:r>
              <a:rPr lang="en-GB" sz="1400" b="1" dirty="0" smtClean="0">
                <a:solidFill>
                  <a:srgbClr val="00B050"/>
                </a:solidFill>
                <a:latin typeface="Segoe UI Semibold" pitchFamily="34" charset="0"/>
              </a:rPr>
              <a:t>\t12</a:t>
            </a:r>
          </a:p>
          <a:p>
            <a:pPr>
              <a:tabLst>
                <a:tab pos="176213" algn="ctr"/>
                <a:tab pos="989013" algn="ctr"/>
                <a:tab pos="2152650" algn="ctr"/>
                <a:tab pos="3316288" algn="ctr"/>
                <a:tab pos="4664075" algn="ctr"/>
                <a:tab pos="6096000" algn="l"/>
              </a:tabLst>
            </a:pPr>
            <a:r>
              <a:rPr lang="en-GB" sz="1400" b="1" dirty="0">
                <a:latin typeface="Segoe UI Semibold" pitchFamily="34" charset="0"/>
              </a:rPr>
              <a:t>	</a:t>
            </a:r>
            <a:r>
              <a:rPr lang="en-GB" sz="1400" b="1" dirty="0" smtClean="0">
                <a:latin typeface="Segoe UI Semibold" pitchFamily="34" charset="0"/>
              </a:rPr>
              <a:t>12			5	(5 &lt;= 4) = F</a:t>
            </a:r>
          </a:p>
          <a:p>
            <a:pPr>
              <a:tabLst>
                <a:tab pos="176213" algn="ctr"/>
                <a:tab pos="989013" algn="ctr"/>
                <a:tab pos="2152650" algn="ctr"/>
                <a:tab pos="3316288" algn="ctr"/>
                <a:tab pos="4664075" algn="ctr"/>
                <a:tab pos="6096000" algn="l"/>
              </a:tabLst>
            </a:pPr>
            <a:r>
              <a:rPr lang="en-GB" sz="1400" b="1" dirty="0">
                <a:latin typeface="Segoe UI Semibold" pitchFamily="34" charset="0"/>
              </a:rPr>
              <a:t>	</a:t>
            </a:r>
            <a:r>
              <a:rPr lang="en-GB" sz="1400" b="1" dirty="0" smtClean="0">
                <a:latin typeface="Segoe UI Semibold" pitchFamily="34" charset="0"/>
              </a:rPr>
              <a:t>15					</a:t>
            </a:r>
            <a:r>
              <a:rPr lang="en-GB" sz="1400" b="1" dirty="0" smtClean="0">
                <a:solidFill>
                  <a:srgbClr val="00B050"/>
                </a:solidFill>
                <a:latin typeface="Segoe UI Semibold" pitchFamily="34" charset="0"/>
              </a:rPr>
              <a:t>\n</a:t>
            </a:r>
            <a:endParaRPr lang="en-GB" sz="1400" b="1" dirty="0">
              <a:solidFill>
                <a:srgbClr val="00B050"/>
              </a:solidFill>
              <a:latin typeface="Segoe UI Semibold" pitchFamily="34" charset="0"/>
            </a:endParaRPr>
          </a:p>
          <a:p>
            <a:pPr>
              <a:tabLst>
                <a:tab pos="176213" algn="ctr"/>
                <a:tab pos="989013" algn="ctr"/>
                <a:tab pos="2152650" algn="ctr"/>
                <a:tab pos="3316288" algn="ctr"/>
                <a:tab pos="4664075" algn="ctr"/>
                <a:tab pos="6096000" algn="l"/>
              </a:tabLst>
            </a:pPr>
            <a:r>
              <a:rPr lang="en-GB" sz="1400" b="1" dirty="0" smtClean="0">
                <a:latin typeface="Segoe UI Semibold" pitchFamily="34" charset="0"/>
              </a:rPr>
              <a:t>	11	4	(4 &lt;= 5) = T	</a:t>
            </a:r>
          </a:p>
          <a:p>
            <a:pPr>
              <a:tabLst>
                <a:tab pos="176213" algn="ctr"/>
                <a:tab pos="989013" algn="ctr"/>
                <a:tab pos="2152650" algn="ctr"/>
                <a:tab pos="3316288" algn="ctr"/>
                <a:tab pos="4664075" algn="ctr"/>
                <a:tab pos="6096000" algn="l"/>
              </a:tabLst>
            </a:pPr>
            <a:r>
              <a:rPr lang="en-GB" sz="1400" b="1" dirty="0">
                <a:latin typeface="Segoe UI Semibold" pitchFamily="34" charset="0"/>
              </a:rPr>
              <a:t>	</a:t>
            </a:r>
            <a:r>
              <a:rPr lang="en-GB" sz="1400" b="1" dirty="0" smtClean="0">
                <a:latin typeface="Segoe UI Semibold" pitchFamily="34" charset="0"/>
              </a:rPr>
              <a:t>12			1	(1 &lt;= 4) = T</a:t>
            </a:r>
          </a:p>
          <a:p>
            <a:pPr>
              <a:tabLst>
                <a:tab pos="176213" algn="ctr"/>
                <a:tab pos="989013" algn="ctr"/>
                <a:tab pos="2152650" algn="ctr"/>
                <a:tab pos="3316288" algn="ctr"/>
                <a:tab pos="4664075" algn="ctr"/>
                <a:tab pos="6096000" algn="l"/>
              </a:tabLst>
            </a:pPr>
            <a:r>
              <a:rPr lang="en-GB" sz="1400" b="1" dirty="0">
                <a:latin typeface="Segoe UI Semibold" pitchFamily="34" charset="0"/>
              </a:rPr>
              <a:t>	</a:t>
            </a:r>
            <a:r>
              <a:rPr lang="en-GB" sz="1400" b="1" dirty="0" smtClean="0">
                <a:latin typeface="Segoe UI Semibold" pitchFamily="34" charset="0"/>
              </a:rPr>
              <a:t>13					</a:t>
            </a:r>
            <a:r>
              <a:rPr lang="en-GB" sz="1400" b="1" dirty="0" smtClean="0">
                <a:solidFill>
                  <a:srgbClr val="00B050"/>
                </a:solidFill>
                <a:latin typeface="Segoe UI Semibold" pitchFamily="34" charset="0"/>
              </a:rPr>
              <a:t>\t4</a:t>
            </a:r>
          </a:p>
          <a:p>
            <a:pPr>
              <a:tabLst>
                <a:tab pos="176213" algn="ctr"/>
                <a:tab pos="989013" algn="ctr"/>
                <a:tab pos="2152650" algn="ctr"/>
                <a:tab pos="3316288" algn="ctr"/>
                <a:tab pos="4664075" algn="ctr"/>
                <a:tab pos="6096000" algn="l"/>
              </a:tabLst>
            </a:pPr>
            <a:r>
              <a:rPr lang="en-GB" sz="1400" b="1" dirty="0">
                <a:latin typeface="Segoe UI Semibold" pitchFamily="34" charset="0"/>
              </a:rPr>
              <a:t>	</a:t>
            </a:r>
            <a:r>
              <a:rPr lang="en-GB" sz="1400" b="1" dirty="0" smtClean="0">
                <a:latin typeface="Segoe UI Semibold" pitchFamily="34" charset="0"/>
              </a:rPr>
              <a:t>12			2	(2 &lt;= 4) = T</a:t>
            </a:r>
          </a:p>
          <a:p>
            <a:pPr>
              <a:tabLst>
                <a:tab pos="176213" algn="ctr"/>
                <a:tab pos="989013" algn="ctr"/>
                <a:tab pos="2152650" algn="ctr"/>
                <a:tab pos="3316288" algn="ctr"/>
                <a:tab pos="4664075" algn="ctr"/>
                <a:tab pos="6096000" algn="l"/>
              </a:tabLst>
            </a:pPr>
            <a:r>
              <a:rPr lang="en-GB" sz="1400" b="1" dirty="0">
                <a:latin typeface="Segoe UI Semibold" pitchFamily="34" charset="0"/>
              </a:rPr>
              <a:t>	</a:t>
            </a:r>
            <a:r>
              <a:rPr lang="en-GB" sz="1400" b="1" dirty="0" smtClean="0">
                <a:latin typeface="Segoe UI Semibold" pitchFamily="34" charset="0"/>
              </a:rPr>
              <a:t>13					</a:t>
            </a:r>
            <a:r>
              <a:rPr lang="en-GB" sz="1400" b="1" dirty="0" smtClean="0">
                <a:solidFill>
                  <a:srgbClr val="00B050"/>
                </a:solidFill>
                <a:latin typeface="Segoe UI Semibold" pitchFamily="34" charset="0"/>
              </a:rPr>
              <a:t>\t8</a:t>
            </a:r>
          </a:p>
          <a:p>
            <a:pPr>
              <a:tabLst>
                <a:tab pos="176213" algn="ctr"/>
                <a:tab pos="989013" algn="ctr"/>
                <a:tab pos="2152650" algn="ctr"/>
                <a:tab pos="3316288" algn="ctr"/>
                <a:tab pos="4664075" algn="ctr"/>
                <a:tab pos="6096000" algn="l"/>
              </a:tabLst>
            </a:pPr>
            <a:r>
              <a:rPr lang="en-GB" sz="1400" b="1" dirty="0">
                <a:latin typeface="Segoe UI Semibold" pitchFamily="34" charset="0"/>
              </a:rPr>
              <a:t>	</a:t>
            </a:r>
            <a:r>
              <a:rPr lang="en-GB" sz="1400" b="1" dirty="0" smtClean="0">
                <a:latin typeface="Segoe UI Semibold" pitchFamily="34" charset="0"/>
              </a:rPr>
              <a:t>…</a:t>
            </a:r>
          </a:p>
          <a:p>
            <a:pPr>
              <a:tabLst>
                <a:tab pos="176213" algn="ctr"/>
                <a:tab pos="989013" algn="ctr"/>
                <a:tab pos="2152650" algn="ctr"/>
                <a:tab pos="3316288" algn="ctr"/>
                <a:tab pos="4664075" algn="ctr"/>
                <a:tab pos="6096000" algn="l"/>
              </a:tabLst>
            </a:pPr>
            <a:r>
              <a:rPr lang="en-GB" sz="1400" b="1" dirty="0" smtClean="0">
                <a:latin typeface="Segoe UI Semibold" pitchFamily="34" charset="0"/>
              </a:rPr>
              <a:t>	…		</a:t>
            </a:r>
          </a:p>
          <a:p>
            <a:pPr>
              <a:tabLst>
                <a:tab pos="176213" algn="ctr"/>
                <a:tab pos="989013" algn="ctr"/>
                <a:tab pos="2152650" algn="ctr"/>
                <a:tab pos="3316288" algn="ctr"/>
                <a:tab pos="4664075" algn="ctr"/>
                <a:tab pos="6096000" algn="l"/>
              </a:tabLst>
            </a:pPr>
            <a:r>
              <a:rPr lang="en-GB" sz="1400" b="1" dirty="0">
                <a:latin typeface="Segoe UI Semibold" pitchFamily="34" charset="0"/>
              </a:rPr>
              <a:t>	</a:t>
            </a:r>
            <a:r>
              <a:rPr lang="en-GB" sz="1400" b="1" dirty="0" smtClean="0">
                <a:latin typeface="Segoe UI Semibold" pitchFamily="34" charset="0"/>
              </a:rPr>
              <a:t>11	6	(6 &lt;= 5) = F</a:t>
            </a:r>
            <a:r>
              <a:rPr lang="en-GB" dirty="0" smtClean="0"/>
              <a:t>	</a:t>
            </a:r>
          </a:p>
          <a:p>
            <a:pPr>
              <a:tabLst>
                <a:tab pos="176213" algn="ctr"/>
                <a:tab pos="1081088" algn="ctr"/>
                <a:tab pos="1976438" algn="ctr"/>
                <a:tab pos="2955925" algn="ctr"/>
                <a:tab pos="3943350" algn="ctr"/>
                <a:tab pos="4932363" algn="ctr"/>
                <a:tab pos="5919788" algn="l"/>
              </a:tabLst>
            </a:pPr>
            <a:endParaRPr lang="en-GB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82960"/>
          </a:xfrm>
        </p:spPr>
        <p:txBody>
          <a:bodyPr>
            <a:normAutofit/>
          </a:bodyPr>
          <a:lstStyle/>
          <a:p>
            <a:r>
              <a:rPr lang="en-GB" sz="3600" dirty="0" smtClean="0"/>
              <a:t>Program Trace</a:t>
            </a:r>
            <a:r>
              <a:rPr lang="en-GB" sz="2400" dirty="0" smtClean="0"/>
              <a:t> (Multiplication.java)</a:t>
            </a:r>
            <a:endParaRPr lang="en-GB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6084168" y="5733256"/>
            <a:ext cx="26642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 indent="0">
              <a:spcBef>
                <a:spcPts val="0"/>
              </a:spcBef>
              <a:buNone/>
              <a:tabLst>
                <a:tab pos="720725" algn="l"/>
                <a:tab pos="1430338" algn="l"/>
                <a:tab pos="2152650" algn="l"/>
                <a:tab pos="2876550" algn="l"/>
                <a:tab pos="3584575" algn="l"/>
              </a:tabLst>
            </a:pPr>
            <a:r>
              <a:rPr lang="en-GB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	6	9	12</a:t>
            </a:r>
            <a:r>
              <a:rPr lang="en-GB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	8	12	16</a:t>
            </a:r>
          </a:p>
          <a:p>
            <a:pPr marL="109728">
              <a:tabLst>
                <a:tab pos="720725" algn="l"/>
                <a:tab pos="1430338" algn="l"/>
                <a:tab pos="2152650" algn="l"/>
                <a:tab pos="2876550" algn="l"/>
                <a:tab pos="3584575" algn="l"/>
              </a:tabLst>
            </a:pPr>
            <a:r>
              <a:rPr lang="en-GB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GB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GB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r>
              <a:rPr lang="en-GB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en-GB" dirty="0" smtClean="0">
                <a:solidFill>
                  <a:srgbClr val="00B050"/>
                </a:solidFill>
              </a:rPr>
              <a:t>	</a:t>
            </a:r>
            <a:endParaRPr lang="en-GB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1208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2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2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76934"/>
          </a:xfrm>
        </p:spPr>
        <p:txBody>
          <a:bodyPr>
            <a:normAutofit/>
          </a:bodyPr>
          <a:lstStyle/>
          <a:p>
            <a:r>
              <a:rPr lang="en-GB" sz="3600" dirty="0"/>
              <a:t>Repetition – do … while loop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67544" y="1988840"/>
            <a:ext cx="4464496" cy="1944215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719138" indent="0">
              <a:lnSpc>
                <a:spcPct val="150000"/>
              </a:lnSpc>
              <a:buNone/>
              <a:tabLst>
                <a:tab pos="360363" algn="l"/>
                <a:tab pos="720725" algn="l"/>
                <a:tab pos="1431925" algn="l"/>
              </a:tabLst>
            </a:pPr>
            <a:r>
              <a:rPr lang="en-GB" sz="2400" b="1" dirty="0">
                <a:latin typeface="Segoe UI Semibold" pitchFamily="34" charset="0"/>
              </a:rPr>
              <a:t>d</a:t>
            </a:r>
            <a:r>
              <a:rPr lang="en-GB" sz="2400" b="1" dirty="0" smtClean="0">
                <a:latin typeface="Segoe UI Semibold" pitchFamily="34" charset="0"/>
              </a:rPr>
              <a:t>o {</a:t>
            </a:r>
          </a:p>
          <a:p>
            <a:pPr marL="719138" indent="0">
              <a:lnSpc>
                <a:spcPct val="150000"/>
              </a:lnSpc>
              <a:buNone/>
              <a:tabLst>
                <a:tab pos="360363" algn="l"/>
                <a:tab pos="720725" algn="l"/>
                <a:tab pos="1431925" algn="l"/>
              </a:tabLst>
            </a:pPr>
            <a:r>
              <a:rPr lang="en-GB" sz="2400" b="1" dirty="0">
                <a:latin typeface="Segoe UI Semibold" pitchFamily="34" charset="0"/>
              </a:rPr>
              <a:t>	</a:t>
            </a:r>
            <a:r>
              <a:rPr lang="en-GB" sz="2400" b="1" dirty="0" smtClean="0">
                <a:latin typeface="Segoe UI Semibold" pitchFamily="34" charset="0"/>
              </a:rPr>
              <a:t>	statements;</a:t>
            </a:r>
          </a:p>
          <a:p>
            <a:pPr marL="719138" indent="0">
              <a:lnSpc>
                <a:spcPct val="150000"/>
              </a:lnSpc>
              <a:buNone/>
              <a:tabLst>
                <a:tab pos="360363" algn="l"/>
                <a:tab pos="720725" algn="l"/>
                <a:tab pos="1431925" algn="l"/>
              </a:tabLst>
            </a:pPr>
            <a:r>
              <a:rPr lang="en-GB" sz="2400" b="1" dirty="0">
                <a:latin typeface="Segoe UI Semibold" pitchFamily="34" charset="0"/>
              </a:rPr>
              <a:t>} while </a:t>
            </a:r>
            <a:r>
              <a:rPr lang="en-GB" sz="2400" b="1" dirty="0" smtClean="0">
                <a:latin typeface="Segoe UI Semibold" pitchFamily="34" charset="0"/>
              </a:rPr>
              <a:t>(</a:t>
            </a:r>
            <a:r>
              <a:rPr lang="en-GB" sz="2400" b="1" dirty="0" smtClean="0">
                <a:solidFill>
                  <a:srgbClr val="00B050"/>
                </a:solidFill>
                <a:latin typeface="Segoe UI Semibold" pitchFamily="34" charset="0"/>
              </a:rPr>
              <a:t>condition</a:t>
            </a:r>
            <a:r>
              <a:rPr lang="en-GB" sz="2400" b="1" dirty="0" smtClean="0">
                <a:latin typeface="Segoe UI Semibold" pitchFamily="34" charset="0"/>
              </a:rPr>
              <a:t>); </a:t>
            </a:r>
            <a:endParaRPr lang="en-GB" sz="1400" dirty="0" smtClean="0">
              <a:latin typeface="Segoe UI Semibold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635896" y="5301208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C00000"/>
                </a:solidFill>
                <a:latin typeface="Segoe UI Semibold" panose="020B0702040204020203" pitchFamily="34" charset="0"/>
              </a:rPr>
              <a:t>Set a condition which must be true for the repetitions to continue</a:t>
            </a:r>
            <a:endParaRPr lang="en-GB" dirty="0">
              <a:solidFill>
                <a:srgbClr val="C00000"/>
              </a:solidFill>
              <a:latin typeface="Segoe UI Semibold" panose="020B0702040204020203" pitchFamily="34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3337965" y="3933056"/>
            <a:ext cx="1440160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5364088" y="1772816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C00000"/>
                </a:solidFill>
                <a:latin typeface="Segoe UI Semibold" pitchFamily="34" charset="0"/>
              </a:rPr>
              <a:t>always executed at least once</a:t>
            </a:r>
            <a:endParaRPr lang="en-GB" dirty="0">
              <a:solidFill>
                <a:srgbClr val="C00000"/>
              </a:solidFill>
              <a:latin typeface="Segoe UI Semibold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3491880" y="2095981"/>
            <a:ext cx="1944216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4433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7" grpId="0"/>
      <p:bldP spid="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12776"/>
            <a:ext cx="8229600" cy="5112568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GB" sz="2000" b="1" dirty="0" smtClean="0"/>
              <a:t>Validate data input for month in </a:t>
            </a:r>
            <a:r>
              <a:rPr lang="en-GB" sz="2000" b="1" dirty="0" err="1" smtClean="0"/>
              <a:t>DaysInMonth</a:t>
            </a:r>
            <a:r>
              <a:rPr lang="en-GB" sz="2000" b="1" dirty="0" smtClean="0"/>
              <a:t> program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GB" sz="2000" b="1" dirty="0"/>
          </a:p>
          <a:p>
            <a:pPr marL="109728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  <a:tabLst>
                <a:tab pos="720725" algn="l"/>
                <a:tab pos="1073150" algn="l"/>
                <a:tab pos="5922963" algn="l"/>
              </a:tabLst>
            </a:pPr>
            <a:r>
              <a:rPr lang="en-GB" sz="1800" b="1" dirty="0" smtClean="0">
                <a:solidFill>
                  <a:srgbClr val="7030A0"/>
                </a:solidFill>
              </a:rPr>
              <a:t>REPEAT {</a:t>
            </a:r>
          </a:p>
          <a:p>
            <a:pPr marL="109728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  <a:tabLst>
                <a:tab pos="720725" algn="l"/>
                <a:tab pos="1073150" algn="l"/>
                <a:tab pos="5922963" algn="l"/>
              </a:tabLst>
            </a:pPr>
            <a:r>
              <a:rPr lang="en-GB" sz="1800" b="1" dirty="0">
                <a:solidFill>
                  <a:srgbClr val="7030A0"/>
                </a:solidFill>
              </a:rPr>
              <a:t>	</a:t>
            </a:r>
            <a:r>
              <a:rPr lang="en-GB" sz="1800" b="1" dirty="0" smtClean="0">
                <a:solidFill>
                  <a:srgbClr val="7030A0"/>
                </a:solidFill>
              </a:rPr>
              <a:t>Output "Enter a month (1 – 12): "</a:t>
            </a:r>
            <a:endParaRPr lang="en-GB" sz="1800" b="1" dirty="0">
              <a:solidFill>
                <a:srgbClr val="7030A0"/>
              </a:solidFill>
            </a:endParaRPr>
          </a:p>
          <a:p>
            <a:pPr marL="109728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  <a:tabLst>
                <a:tab pos="720725" algn="l"/>
                <a:tab pos="1073150" algn="l"/>
                <a:tab pos="5922963" algn="l"/>
              </a:tabLst>
            </a:pPr>
            <a:r>
              <a:rPr lang="en-GB" sz="1800" b="1" dirty="0" smtClean="0">
                <a:solidFill>
                  <a:srgbClr val="7030A0"/>
                </a:solidFill>
              </a:rPr>
              <a:t>	Read month	</a:t>
            </a:r>
            <a:r>
              <a:rPr lang="en-GB" sz="1800" b="1" dirty="0" err="1" smtClean="0">
                <a:solidFill>
                  <a:srgbClr val="7030A0"/>
                </a:solidFill>
              </a:rPr>
              <a:t>int</a:t>
            </a:r>
            <a:r>
              <a:rPr lang="en-GB" sz="1800" b="1" dirty="0" smtClean="0">
                <a:solidFill>
                  <a:srgbClr val="7030A0"/>
                </a:solidFill>
              </a:rPr>
              <a:t> </a:t>
            </a:r>
            <a:r>
              <a:rPr lang="en-GB" sz="1800" b="1" dirty="0">
                <a:solidFill>
                  <a:srgbClr val="7030A0"/>
                </a:solidFill>
              </a:rPr>
              <a:t>month</a:t>
            </a:r>
            <a:endParaRPr lang="en-GB" sz="1800" b="1" dirty="0" smtClean="0">
              <a:solidFill>
                <a:srgbClr val="7030A0"/>
              </a:solidFill>
            </a:endParaRPr>
          </a:p>
          <a:p>
            <a:pPr marL="109728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  <a:tabLst>
                <a:tab pos="720725" algn="l"/>
                <a:tab pos="1073150" algn="l"/>
                <a:tab pos="5922963" algn="l"/>
              </a:tabLst>
            </a:pPr>
            <a:r>
              <a:rPr lang="en-GB" sz="1800" b="1" dirty="0" smtClean="0">
                <a:solidFill>
                  <a:srgbClr val="7030A0"/>
                </a:solidFill>
              </a:rPr>
              <a:t>} while </a:t>
            </a:r>
            <a:r>
              <a:rPr lang="en-GB" sz="1800" b="1" dirty="0">
                <a:solidFill>
                  <a:srgbClr val="7030A0"/>
                </a:solidFill>
              </a:rPr>
              <a:t>(month &lt; </a:t>
            </a:r>
            <a:r>
              <a:rPr lang="en-GB" sz="1800" b="1" dirty="0" smtClean="0">
                <a:solidFill>
                  <a:srgbClr val="7030A0"/>
                </a:solidFill>
              </a:rPr>
              <a:t>1 OR </a:t>
            </a:r>
            <a:r>
              <a:rPr lang="en-GB" sz="1800" b="1" dirty="0">
                <a:solidFill>
                  <a:srgbClr val="7030A0"/>
                </a:solidFill>
              </a:rPr>
              <a:t>month &gt; </a:t>
            </a:r>
            <a:r>
              <a:rPr lang="en-GB" sz="1800" b="1" dirty="0" smtClean="0">
                <a:solidFill>
                  <a:srgbClr val="7030A0"/>
                </a:solidFill>
              </a:rPr>
              <a:t>12)</a:t>
            </a:r>
          </a:p>
          <a:p>
            <a:pPr marL="109728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  <a:tabLst>
                <a:tab pos="720725" algn="l"/>
                <a:tab pos="1073150" algn="l"/>
                <a:tab pos="1435100" algn="l"/>
                <a:tab pos="5024438" algn="l"/>
              </a:tabLst>
            </a:pPr>
            <a:endParaRPr lang="en-GB" sz="2000" b="1" dirty="0" smtClean="0">
              <a:solidFill>
                <a:srgbClr val="FF0000"/>
              </a:solidFill>
            </a:endParaRPr>
          </a:p>
          <a:p>
            <a:pPr marL="109728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  <a:tabLst>
                <a:tab pos="720725" algn="l"/>
                <a:tab pos="1073150" algn="l"/>
                <a:tab pos="1435100" algn="l"/>
                <a:tab pos="5024438" algn="l"/>
              </a:tabLst>
            </a:pPr>
            <a:r>
              <a:rPr lang="en-GB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GB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do </a:t>
            </a:r>
            <a:r>
              <a:rPr lang="en-GB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109728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  <a:tabLst>
                <a:tab pos="720725" algn="l"/>
                <a:tab pos="1073150" algn="l"/>
                <a:tab pos="1435100" algn="l"/>
                <a:tab pos="5024438" algn="l"/>
              </a:tabLst>
            </a:pPr>
            <a:r>
              <a:rPr lang="en-GB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 </a:t>
            </a:r>
            <a:r>
              <a:rPr lang="en-GB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GB" sz="18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GB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("\</a:t>
            </a:r>
            <a:r>
              <a:rPr lang="en-GB" sz="18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nEnter</a:t>
            </a:r>
            <a:r>
              <a:rPr lang="en-GB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 Month (1 – 12): ");</a:t>
            </a:r>
            <a:endParaRPr lang="en-GB" sz="18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  <a:tabLst>
                <a:tab pos="720725" algn="l"/>
                <a:tab pos="1073150" algn="l"/>
                <a:tab pos="1435100" algn="l"/>
                <a:tab pos="5024438" algn="l"/>
              </a:tabLst>
            </a:pPr>
            <a:r>
              <a:rPr lang="en-GB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 </a:t>
            </a:r>
            <a:r>
              <a:rPr lang="en-GB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month = </a:t>
            </a:r>
            <a:r>
              <a:rPr lang="en-GB" sz="18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keyboard.nextInt</a:t>
            </a:r>
            <a:r>
              <a:rPr lang="en-GB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109728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  <a:tabLst>
                <a:tab pos="720725" algn="l"/>
                <a:tab pos="1073150" algn="l"/>
                <a:tab pos="1435100" algn="l"/>
                <a:tab pos="5024438" algn="l"/>
              </a:tabLst>
            </a:pPr>
            <a:r>
              <a:rPr lang="en-GB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 </a:t>
            </a:r>
            <a:r>
              <a:rPr lang="en-GB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} </a:t>
            </a:r>
            <a:r>
              <a:rPr lang="en-GB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 </a:t>
            </a:r>
            <a:r>
              <a:rPr lang="en-GB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(month &lt; </a:t>
            </a:r>
            <a:r>
              <a:rPr lang="en-GB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 || </a:t>
            </a:r>
            <a:r>
              <a:rPr lang="en-GB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month &gt; 12);</a:t>
            </a:r>
            <a:endParaRPr lang="en-GB" sz="18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76934"/>
          </a:xfrm>
        </p:spPr>
        <p:txBody>
          <a:bodyPr>
            <a:normAutofit/>
          </a:bodyPr>
          <a:lstStyle/>
          <a:p>
            <a:r>
              <a:rPr lang="en-GB" sz="3600" dirty="0" smtClean="0"/>
              <a:t>do </a:t>
            </a:r>
            <a:r>
              <a:rPr lang="en-GB" sz="3600" dirty="0"/>
              <a:t>… </a:t>
            </a:r>
            <a:r>
              <a:rPr lang="en-GB" sz="3600" dirty="0" smtClean="0"/>
              <a:t>while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300278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453767671"/>
              </p:ext>
            </p:extLst>
          </p:nvPr>
        </p:nvGraphicFramePr>
        <p:xfrm>
          <a:off x="393480" y="1626833"/>
          <a:ext cx="8100000" cy="51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000"/>
                <a:gridCol w="900000"/>
                <a:gridCol w="3384000"/>
                <a:gridCol w="3240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Segoe UI Semibold" pitchFamily="34" charset="0"/>
                        </a:rPr>
                        <a:t>Line No.</a:t>
                      </a:r>
                      <a:endParaRPr lang="en-GB" sz="1400" b="1" dirty="0">
                        <a:latin typeface="Segoe UI Semibold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Segoe UI Semibold" pitchFamily="34" charset="0"/>
                        </a:rPr>
                        <a:t>month</a:t>
                      </a:r>
                      <a:endParaRPr lang="en-GB" sz="1400" b="1" dirty="0">
                        <a:latin typeface="Segoe UI Semibold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Segoe UI Semibold" pitchFamily="34" charset="0"/>
                        </a:rPr>
                        <a:t>month &lt;</a:t>
                      </a:r>
                      <a:r>
                        <a:rPr lang="en-GB" sz="1400" b="1" baseline="0" dirty="0" smtClean="0">
                          <a:latin typeface="Segoe UI Semibold" pitchFamily="34" charset="0"/>
                        </a:rPr>
                        <a:t> 1 || </a:t>
                      </a:r>
                      <a:r>
                        <a:rPr lang="en-GB" sz="1400" b="1" dirty="0" smtClean="0">
                          <a:latin typeface="Segoe UI Semibold" pitchFamily="34" charset="0"/>
                        </a:rPr>
                        <a:t>month </a:t>
                      </a:r>
                      <a:r>
                        <a:rPr lang="en-GB" sz="1400" b="1" baseline="0" dirty="0" smtClean="0">
                          <a:latin typeface="Segoe UI Semibold" pitchFamily="34" charset="0"/>
                        </a:rPr>
                        <a:t>&gt; 12</a:t>
                      </a:r>
                      <a:endParaRPr lang="en-GB" sz="1400" b="1" dirty="0">
                        <a:latin typeface="Segoe UI Semibold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Segoe UI Semibold" pitchFamily="34" charset="0"/>
                        </a:rPr>
                        <a:t>Output</a:t>
                      </a:r>
                      <a:endParaRPr lang="en-GB" sz="1400" b="1" dirty="0">
                        <a:latin typeface="Segoe UI Semibold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95536" y="2132856"/>
            <a:ext cx="8064896" cy="4548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tabLst>
                <a:tab pos="176213" algn="ctr"/>
                <a:tab pos="895350" algn="ctr"/>
                <a:tab pos="3054350" algn="ctr"/>
                <a:tab pos="5106988" algn="l"/>
              </a:tabLst>
            </a:pPr>
            <a:r>
              <a:rPr lang="en-GB" dirty="0" smtClean="0"/>
              <a:t>	</a:t>
            </a:r>
            <a:r>
              <a:rPr lang="en-GB" sz="1400" b="1" dirty="0" smtClean="0">
                <a:latin typeface="Segoe UI Semibold" pitchFamily="34" charset="0"/>
              </a:rPr>
              <a:t>2			</a:t>
            </a:r>
            <a:r>
              <a:rPr lang="en-GB" sz="1400" b="1" dirty="0" smtClean="0">
                <a:solidFill>
                  <a:srgbClr val="00B050"/>
                </a:solidFill>
                <a:latin typeface="Segoe UI Semibold" pitchFamily="34" charset="0"/>
              </a:rPr>
              <a:t>Enter a Month (1 -12):</a:t>
            </a:r>
            <a:r>
              <a:rPr lang="en-GB" sz="1400" b="1" dirty="0" smtClean="0">
                <a:latin typeface="Segoe UI Semibold" pitchFamily="34" charset="0"/>
              </a:rPr>
              <a:t>	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tabLst>
                <a:tab pos="176213" algn="ctr"/>
                <a:tab pos="895350" algn="ctr"/>
                <a:tab pos="3054350" algn="ctr"/>
                <a:tab pos="5106988" algn="l"/>
              </a:tabLst>
            </a:pPr>
            <a:r>
              <a:rPr lang="en-GB" sz="1400" b="1" dirty="0">
                <a:latin typeface="Segoe UI Semibold" pitchFamily="34" charset="0"/>
              </a:rPr>
              <a:t>	</a:t>
            </a:r>
            <a:r>
              <a:rPr lang="en-GB" sz="1400" b="1" dirty="0" smtClean="0">
                <a:latin typeface="Segoe UI Semibold" pitchFamily="34" charset="0"/>
              </a:rPr>
              <a:t>3	24		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tabLst>
                <a:tab pos="176213" algn="ctr"/>
                <a:tab pos="895350" algn="ctr"/>
                <a:tab pos="3054350" algn="ctr"/>
                <a:tab pos="5106988" algn="l"/>
              </a:tabLst>
            </a:pPr>
            <a:r>
              <a:rPr lang="en-GB" sz="1400" b="1" dirty="0">
                <a:latin typeface="Segoe UI Semibold" pitchFamily="34" charset="0"/>
              </a:rPr>
              <a:t>	4		</a:t>
            </a:r>
            <a:r>
              <a:rPr lang="en-GB" sz="1400" b="1" dirty="0" smtClean="0">
                <a:latin typeface="Segoe UI Semibold" pitchFamily="34" charset="0"/>
              </a:rPr>
              <a:t>(24 </a:t>
            </a:r>
            <a:r>
              <a:rPr lang="en-GB" sz="1400" b="1" dirty="0">
                <a:latin typeface="Segoe UI Semibold" pitchFamily="34" charset="0"/>
              </a:rPr>
              <a:t>&lt; 1 || </a:t>
            </a:r>
            <a:r>
              <a:rPr lang="en-GB" sz="1400" b="1" dirty="0" smtClean="0">
                <a:latin typeface="Segoe UI Semibold" pitchFamily="34" charset="0"/>
              </a:rPr>
              <a:t>24 </a:t>
            </a:r>
            <a:r>
              <a:rPr lang="en-GB" sz="1400" b="1" dirty="0">
                <a:latin typeface="Segoe UI Semibold" pitchFamily="34" charset="0"/>
              </a:rPr>
              <a:t>&gt; </a:t>
            </a:r>
            <a:r>
              <a:rPr lang="en-GB" sz="1400" b="1" dirty="0" smtClean="0">
                <a:latin typeface="Segoe UI Semibold" pitchFamily="34" charset="0"/>
              </a:rPr>
              <a:t>12) </a:t>
            </a:r>
            <a:r>
              <a:rPr lang="en-GB" sz="1400" b="1" dirty="0">
                <a:latin typeface="Segoe UI Semibold" pitchFamily="34" charset="0"/>
              </a:rPr>
              <a:t>→ F || T → T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tabLst>
                <a:tab pos="176213" algn="ctr"/>
                <a:tab pos="895350" algn="ctr"/>
                <a:tab pos="3054350" algn="ctr"/>
                <a:tab pos="5106988" algn="l"/>
              </a:tabLst>
            </a:pPr>
            <a:r>
              <a:rPr lang="en-GB" sz="1400" b="1" dirty="0" smtClean="0">
                <a:latin typeface="Segoe UI Semibold" pitchFamily="34" charset="0"/>
              </a:rPr>
              <a:t>			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tabLst>
                <a:tab pos="176213" algn="ctr"/>
                <a:tab pos="895350" algn="ctr"/>
                <a:tab pos="3054350" algn="ctr"/>
                <a:tab pos="5106988" algn="l"/>
              </a:tabLst>
            </a:pPr>
            <a:r>
              <a:rPr lang="en-GB" sz="1400" b="1" dirty="0">
                <a:latin typeface="Segoe UI Semibold" pitchFamily="34" charset="0"/>
              </a:rPr>
              <a:t>	2			</a:t>
            </a:r>
            <a:r>
              <a:rPr lang="en-GB" sz="1400" b="1" dirty="0">
                <a:solidFill>
                  <a:srgbClr val="00B050"/>
                </a:solidFill>
                <a:latin typeface="Segoe UI Semibold" pitchFamily="34" charset="0"/>
              </a:rPr>
              <a:t>Enter a Month (1 -</a:t>
            </a:r>
            <a:r>
              <a:rPr lang="en-GB" sz="1400" b="1" dirty="0" smtClean="0">
                <a:solidFill>
                  <a:srgbClr val="00B050"/>
                </a:solidFill>
                <a:latin typeface="Segoe UI Semibold" pitchFamily="34" charset="0"/>
              </a:rPr>
              <a:t>12):</a:t>
            </a:r>
            <a:r>
              <a:rPr lang="en-GB" sz="1400" b="1" dirty="0">
                <a:latin typeface="Segoe UI Semibold" pitchFamily="34" charset="0"/>
              </a:rPr>
              <a:t>	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tabLst>
                <a:tab pos="176213" algn="ctr"/>
                <a:tab pos="895350" algn="ctr"/>
                <a:tab pos="3054350" algn="ctr"/>
                <a:tab pos="5106988" algn="l"/>
              </a:tabLst>
            </a:pPr>
            <a:r>
              <a:rPr lang="en-GB" sz="1400" b="1" dirty="0">
                <a:latin typeface="Segoe UI Semibold" pitchFamily="34" charset="0"/>
              </a:rPr>
              <a:t>	3	</a:t>
            </a:r>
            <a:r>
              <a:rPr lang="en-GB" sz="1400" b="1" dirty="0" smtClean="0">
                <a:latin typeface="Segoe UI Semibold" pitchFamily="34" charset="0"/>
              </a:rPr>
              <a:t>-5</a:t>
            </a:r>
            <a:r>
              <a:rPr lang="en-GB" sz="1400" b="1" dirty="0">
                <a:latin typeface="Segoe UI Semibold" pitchFamily="34" charset="0"/>
              </a:rPr>
              <a:t>		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tabLst>
                <a:tab pos="176213" algn="ctr"/>
                <a:tab pos="895350" algn="ctr"/>
                <a:tab pos="3054350" algn="ctr"/>
                <a:tab pos="5106988" algn="l"/>
              </a:tabLst>
            </a:pPr>
            <a:r>
              <a:rPr lang="en-GB" sz="1400" b="1" dirty="0">
                <a:latin typeface="Segoe UI Semibold" pitchFamily="34" charset="0"/>
              </a:rPr>
              <a:t>	4		</a:t>
            </a:r>
            <a:r>
              <a:rPr lang="en-GB" sz="1400" b="1" dirty="0" smtClean="0">
                <a:latin typeface="Segoe UI Semibold" pitchFamily="34" charset="0"/>
              </a:rPr>
              <a:t>(-5 </a:t>
            </a:r>
            <a:r>
              <a:rPr lang="en-GB" sz="1400" b="1" dirty="0">
                <a:latin typeface="Segoe UI Semibold" pitchFamily="34" charset="0"/>
              </a:rPr>
              <a:t>&lt; 1 || </a:t>
            </a:r>
            <a:r>
              <a:rPr lang="en-GB" sz="1400" b="1" dirty="0" smtClean="0">
                <a:latin typeface="Segoe UI Semibold" pitchFamily="34" charset="0"/>
              </a:rPr>
              <a:t>-5 </a:t>
            </a:r>
            <a:r>
              <a:rPr lang="en-GB" sz="1400" b="1" dirty="0">
                <a:latin typeface="Segoe UI Semibold" pitchFamily="34" charset="0"/>
              </a:rPr>
              <a:t>&gt; </a:t>
            </a:r>
            <a:r>
              <a:rPr lang="en-GB" sz="1400" b="1" dirty="0" smtClean="0">
                <a:latin typeface="Segoe UI Semibold" pitchFamily="34" charset="0"/>
              </a:rPr>
              <a:t>12) </a:t>
            </a:r>
            <a:r>
              <a:rPr lang="en-GB" sz="1400" b="1" dirty="0">
                <a:latin typeface="Segoe UI Semibold" pitchFamily="34" charset="0"/>
              </a:rPr>
              <a:t>→ </a:t>
            </a:r>
            <a:r>
              <a:rPr lang="en-GB" sz="1400" b="1" dirty="0" smtClean="0">
                <a:latin typeface="Segoe UI Semibold" pitchFamily="34" charset="0"/>
              </a:rPr>
              <a:t>T </a:t>
            </a:r>
            <a:r>
              <a:rPr lang="en-GB" sz="1400" b="1" dirty="0">
                <a:latin typeface="Segoe UI Semibold" pitchFamily="34" charset="0"/>
              </a:rPr>
              <a:t>|| </a:t>
            </a:r>
            <a:r>
              <a:rPr lang="en-GB" sz="1400" b="1" dirty="0" smtClean="0">
                <a:latin typeface="Segoe UI Semibold" pitchFamily="34" charset="0"/>
              </a:rPr>
              <a:t>F </a:t>
            </a:r>
            <a:r>
              <a:rPr lang="en-GB" sz="1400" b="1" dirty="0">
                <a:latin typeface="Segoe UI Semibold" pitchFamily="34" charset="0"/>
              </a:rPr>
              <a:t>→ T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tabLst>
                <a:tab pos="176213" algn="ctr"/>
                <a:tab pos="895350" algn="ctr"/>
                <a:tab pos="3054350" algn="ctr"/>
                <a:tab pos="5106988" algn="l"/>
              </a:tabLst>
            </a:pPr>
            <a:r>
              <a:rPr lang="en-GB" sz="1400" b="1" dirty="0">
                <a:latin typeface="Segoe UI Semibold" pitchFamily="34" charset="0"/>
              </a:rPr>
              <a:t>	</a:t>
            </a:r>
            <a:endParaRPr lang="en-GB" sz="1400" b="1" dirty="0" smtClean="0">
              <a:latin typeface="Segoe UI Semibold" pitchFamily="34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tabLst>
                <a:tab pos="176213" algn="ctr"/>
                <a:tab pos="895350" algn="ctr"/>
                <a:tab pos="3054350" algn="ctr"/>
                <a:tab pos="5106988" algn="l"/>
              </a:tabLst>
            </a:pPr>
            <a:r>
              <a:rPr lang="en-GB" sz="1400" b="1" dirty="0" smtClean="0">
                <a:latin typeface="Segoe UI Semibold" pitchFamily="34" charset="0"/>
              </a:rPr>
              <a:t>	2</a:t>
            </a:r>
            <a:r>
              <a:rPr lang="en-GB" sz="1400" b="1" dirty="0">
                <a:latin typeface="Segoe UI Semibold" pitchFamily="34" charset="0"/>
              </a:rPr>
              <a:t>			</a:t>
            </a:r>
            <a:r>
              <a:rPr lang="en-GB" sz="1400" b="1" dirty="0">
                <a:solidFill>
                  <a:srgbClr val="00B050"/>
                </a:solidFill>
                <a:latin typeface="Segoe UI Semibold" pitchFamily="34" charset="0"/>
              </a:rPr>
              <a:t>Enter a Month (1 -</a:t>
            </a:r>
            <a:r>
              <a:rPr lang="en-GB" sz="1400" b="1" dirty="0" smtClean="0">
                <a:solidFill>
                  <a:srgbClr val="00B050"/>
                </a:solidFill>
                <a:latin typeface="Segoe UI Semibold" pitchFamily="34" charset="0"/>
              </a:rPr>
              <a:t>12):</a:t>
            </a:r>
            <a:r>
              <a:rPr lang="en-GB" sz="1400" b="1" dirty="0">
                <a:latin typeface="Segoe UI Semibold" pitchFamily="34" charset="0"/>
              </a:rPr>
              <a:t>	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tabLst>
                <a:tab pos="176213" algn="ctr"/>
                <a:tab pos="895350" algn="ctr"/>
                <a:tab pos="3054350" algn="ctr"/>
                <a:tab pos="5106988" algn="l"/>
              </a:tabLst>
            </a:pPr>
            <a:r>
              <a:rPr lang="en-GB" sz="1400" b="1" dirty="0">
                <a:latin typeface="Segoe UI Semibold" pitchFamily="34" charset="0"/>
              </a:rPr>
              <a:t>	3	5		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tabLst>
                <a:tab pos="176213" algn="ctr"/>
                <a:tab pos="895350" algn="ctr"/>
                <a:tab pos="3054350" algn="ctr"/>
                <a:tab pos="5106988" algn="l"/>
              </a:tabLst>
            </a:pPr>
            <a:r>
              <a:rPr lang="en-GB" sz="1400" b="1" dirty="0">
                <a:latin typeface="Segoe UI Semibold" pitchFamily="34" charset="0"/>
              </a:rPr>
              <a:t>	4		</a:t>
            </a:r>
            <a:r>
              <a:rPr lang="en-GB" sz="1400" b="1" dirty="0" smtClean="0">
                <a:latin typeface="Segoe UI Semibold" pitchFamily="34" charset="0"/>
              </a:rPr>
              <a:t>(5 </a:t>
            </a:r>
            <a:r>
              <a:rPr lang="en-GB" sz="1400" b="1" dirty="0">
                <a:latin typeface="Segoe UI Semibold" pitchFamily="34" charset="0"/>
              </a:rPr>
              <a:t>&lt; 1 || </a:t>
            </a:r>
            <a:r>
              <a:rPr lang="en-GB" sz="1400" b="1" dirty="0" smtClean="0">
                <a:latin typeface="Segoe UI Semibold" pitchFamily="34" charset="0"/>
              </a:rPr>
              <a:t>5 </a:t>
            </a:r>
            <a:r>
              <a:rPr lang="en-GB" sz="1400" b="1" dirty="0">
                <a:latin typeface="Segoe UI Semibold" pitchFamily="34" charset="0"/>
              </a:rPr>
              <a:t>&gt; </a:t>
            </a:r>
            <a:r>
              <a:rPr lang="en-GB" sz="1400" b="1" dirty="0" smtClean="0">
                <a:latin typeface="Segoe UI Semibold" pitchFamily="34" charset="0"/>
              </a:rPr>
              <a:t>12) </a:t>
            </a:r>
            <a:r>
              <a:rPr lang="en-GB" sz="1400" b="1" dirty="0">
                <a:latin typeface="Segoe UI Semibold" pitchFamily="34" charset="0"/>
              </a:rPr>
              <a:t>→ F || </a:t>
            </a:r>
            <a:r>
              <a:rPr lang="en-GB" sz="1400" b="1" dirty="0" smtClean="0">
                <a:latin typeface="Segoe UI Semibold" pitchFamily="34" charset="0"/>
              </a:rPr>
              <a:t>F </a:t>
            </a:r>
            <a:r>
              <a:rPr lang="en-GB" sz="1400" b="1" dirty="0">
                <a:latin typeface="Segoe UI Semibold" pitchFamily="34" charset="0"/>
              </a:rPr>
              <a:t>→ </a:t>
            </a:r>
            <a:r>
              <a:rPr lang="en-GB" sz="1400" b="1" dirty="0" smtClean="0">
                <a:latin typeface="Segoe UI Semibold" pitchFamily="34" charset="0"/>
              </a:rPr>
              <a:t>F			</a:t>
            </a:r>
            <a:endParaRPr lang="en-GB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782960"/>
          </a:xfrm>
        </p:spPr>
        <p:txBody>
          <a:bodyPr>
            <a:normAutofit/>
          </a:bodyPr>
          <a:lstStyle/>
          <a:p>
            <a:r>
              <a:rPr lang="en-GB" sz="3600" dirty="0" smtClean="0"/>
              <a:t>Program Trace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052431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268760"/>
            <a:ext cx="8229600" cy="5589240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444500" algn="l"/>
                <a:tab pos="896938" algn="l"/>
                <a:tab pos="1343025" algn="l"/>
                <a:tab pos="5024438" algn="l"/>
              </a:tabLst>
            </a:pPr>
            <a:r>
              <a:rPr lang="en-GB" sz="1600" b="1" dirty="0" smtClean="0"/>
              <a:t>Display a menu until the exit option is chosen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tabLst>
                <a:tab pos="444500" algn="l"/>
                <a:tab pos="896938" algn="l"/>
                <a:tab pos="1343025" algn="l"/>
                <a:tab pos="5024438" algn="l"/>
              </a:tabLst>
            </a:pPr>
            <a:endParaRPr lang="en-GB" sz="1600" b="1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444500" algn="l"/>
                <a:tab pos="896938" algn="l"/>
                <a:tab pos="1343025" algn="l"/>
                <a:tab pos="5024438" algn="l"/>
              </a:tabLst>
            </a:pPr>
            <a:r>
              <a:rPr lang="en-GB" sz="1600" b="1" dirty="0" smtClean="0"/>
              <a:t>REPEAT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444500" algn="l"/>
                <a:tab pos="896938" algn="l"/>
                <a:tab pos="1343025" algn="l"/>
                <a:tab pos="5024438" algn="l"/>
              </a:tabLst>
            </a:pPr>
            <a:r>
              <a:rPr lang="en-GB" sz="1600" b="1" dirty="0"/>
              <a:t>	</a:t>
            </a:r>
            <a:r>
              <a:rPr lang="en-GB" sz="1600" b="1" dirty="0" smtClean="0"/>
              <a:t>Output </a:t>
            </a:r>
            <a:r>
              <a:rPr lang="en-GB" sz="1600" b="1" dirty="0"/>
              <a:t>"</a:t>
            </a:r>
            <a:r>
              <a:rPr lang="en-GB" sz="1600" b="1" dirty="0" smtClean="0"/>
              <a:t>1.  Hockey"</a:t>
            </a:r>
            <a:endParaRPr lang="en-GB" sz="1600" b="1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444500" algn="l"/>
                <a:tab pos="896938" algn="l"/>
                <a:tab pos="1343025" algn="l"/>
                <a:tab pos="5024438" algn="l"/>
              </a:tabLst>
            </a:pPr>
            <a:r>
              <a:rPr lang="en-GB" sz="1600" b="1" dirty="0" smtClean="0"/>
              <a:t>	Output "2.  </a:t>
            </a:r>
            <a:r>
              <a:rPr lang="en-GB" sz="1600" b="1" dirty="0"/>
              <a:t>Football"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444500" algn="l"/>
                <a:tab pos="896938" algn="l"/>
                <a:tab pos="1343025" algn="l"/>
                <a:tab pos="5024438" algn="l"/>
              </a:tabLst>
            </a:pPr>
            <a:r>
              <a:rPr lang="en-GB" sz="1600" b="1" dirty="0"/>
              <a:t>	Output </a:t>
            </a:r>
            <a:r>
              <a:rPr lang="en-GB" sz="1600" b="1" dirty="0" smtClean="0"/>
              <a:t>"3.  Rugby"</a:t>
            </a:r>
            <a:endParaRPr lang="en-GB" sz="1600" b="1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444500" algn="l"/>
                <a:tab pos="896938" algn="l"/>
                <a:tab pos="1343025" algn="l"/>
                <a:tab pos="5024438" algn="l"/>
              </a:tabLst>
            </a:pPr>
            <a:r>
              <a:rPr lang="en-GB" sz="1600" b="1" dirty="0" smtClean="0"/>
              <a:t>	Output "4.  Exit</a:t>
            </a:r>
            <a:r>
              <a:rPr lang="en-GB" sz="1600" b="1" dirty="0"/>
              <a:t>"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444500" algn="l"/>
                <a:tab pos="896938" algn="l"/>
                <a:tab pos="1343025" algn="l"/>
                <a:tab pos="5024438" algn="l"/>
              </a:tabLst>
            </a:pPr>
            <a:r>
              <a:rPr lang="en-GB" sz="1600" b="1" dirty="0"/>
              <a:t>	</a:t>
            </a:r>
            <a:r>
              <a:rPr lang="en-GB" sz="1600" b="1" dirty="0" smtClean="0"/>
              <a:t>Output "Please enter your choice"</a:t>
            </a:r>
            <a:endParaRPr lang="en-GB" sz="1600" b="1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444500" algn="l"/>
                <a:tab pos="896938" algn="l"/>
                <a:tab pos="1343025" algn="l"/>
                <a:tab pos="5024438" algn="l"/>
              </a:tabLst>
            </a:pPr>
            <a:r>
              <a:rPr lang="en-GB" sz="1600" b="1" dirty="0"/>
              <a:t>	</a:t>
            </a:r>
            <a:r>
              <a:rPr lang="en-GB" sz="1600" b="1" dirty="0" smtClean="0"/>
              <a:t>Read choice	</a:t>
            </a:r>
            <a:r>
              <a:rPr lang="en-GB" sz="1600" b="1" dirty="0" err="1" smtClean="0"/>
              <a:t>int</a:t>
            </a:r>
            <a:r>
              <a:rPr lang="en-GB" sz="1600" b="1" dirty="0" smtClean="0"/>
              <a:t> choice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444500" algn="l"/>
                <a:tab pos="896938" algn="l"/>
                <a:tab pos="1343025" algn="l"/>
                <a:tab pos="5024438" algn="l"/>
              </a:tabLst>
            </a:pPr>
            <a:r>
              <a:rPr lang="en-GB" sz="1600" b="1" dirty="0"/>
              <a:t>	</a:t>
            </a:r>
            <a:r>
              <a:rPr lang="en-GB" sz="1600" b="1" dirty="0" smtClean="0"/>
              <a:t>SWITCH (choice)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444500" algn="l"/>
                <a:tab pos="896938" algn="l"/>
                <a:tab pos="1343025" algn="l"/>
                <a:tab pos="5024438" algn="l"/>
              </a:tabLst>
            </a:pPr>
            <a:r>
              <a:rPr lang="en-GB" sz="1600" b="1" dirty="0"/>
              <a:t>	</a:t>
            </a:r>
            <a:r>
              <a:rPr lang="en-GB" sz="1600" b="1" dirty="0" smtClean="0"/>
              <a:t>	case 1: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444500" algn="l"/>
                <a:tab pos="896938" algn="l"/>
                <a:tab pos="1343025" algn="l"/>
                <a:tab pos="5024438" algn="l"/>
              </a:tabLst>
            </a:pPr>
            <a:r>
              <a:rPr lang="en-GB" sz="1600" b="1" dirty="0"/>
              <a:t>	</a:t>
            </a:r>
            <a:r>
              <a:rPr lang="en-GB" sz="1600" b="1" dirty="0" smtClean="0"/>
              <a:t>		Hockey …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444500" algn="l"/>
                <a:tab pos="896938" algn="l"/>
                <a:tab pos="1343025" algn="l"/>
                <a:tab pos="5024438" algn="l"/>
              </a:tabLst>
            </a:pPr>
            <a:r>
              <a:rPr lang="en-GB" sz="1600" b="1" dirty="0"/>
              <a:t>	</a:t>
            </a:r>
            <a:r>
              <a:rPr lang="en-GB" sz="1600" b="1" dirty="0" smtClean="0"/>
              <a:t>	case 2: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444500" algn="l"/>
                <a:tab pos="896938" algn="l"/>
                <a:tab pos="1343025" algn="l"/>
                <a:tab pos="5024438" algn="l"/>
              </a:tabLst>
            </a:pPr>
            <a:r>
              <a:rPr lang="en-GB" sz="1600" b="1" dirty="0"/>
              <a:t>	</a:t>
            </a:r>
            <a:r>
              <a:rPr lang="en-GB" sz="1600" b="1" dirty="0" smtClean="0"/>
              <a:t>		Football …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444500" algn="l"/>
                <a:tab pos="896938" algn="l"/>
                <a:tab pos="1343025" algn="l"/>
                <a:tab pos="5024438" algn="l"/>
              </a:tabLst>
            </a:pPr>
            <a:r>
              <a:rPr lang="en-GB" sz="1600" b="1" dirty="0"/>
              <a:t>	</a:t>
            </a:r>
            <a:r>
              <a:rPr lang="en-GB" sz="1600" b="1" dirty="0" smtClean="0"/>
              <a:t>	case 3: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444500" algn="l"/>
                <a:tab pos="896938" algn="l"/>
                <a:tab pos="1343025" algn="l"/>
                <a:tab pos="5024438" algn="l"/>
              </a:tabLst>
            </a:pPr>
            <a:r>
              <a:rPr lang="en-GB" sz="1600" b="1" dirty="0"/>
              <a:t>	</a:t>
            </a:r>
            <a:r>
              <a:rPr lang="en-GB" sz="1600" b="1" dirty="0" smtClean="0"/>
              <a:t>		Rugby …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444500" algn="l"/>
                <a:tab pos="896938" algn="l"/>
                <a:tab pos="1343025" algn="l"/>
                <a:tab pos="5024438" algn="l"/>
              </a:tabLst>
            </a:pPr>
            <a:r>
              <a:rPr lang="en-GB" sz="1600" b="1" dirty="0"/>
              <a:t>	</a:t>
            </a:r>
            <a:r>
              <a:rPr lang="en-GB" sz="1600" b="1" dirty="0" smtClean="0"/>
              <a:t>	default: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444500" algn="l"/>
                <a:tab pos="896938" algn="l"/>
                <a:tab pos="1343025" algn="l"/>
                <a:tab pos="5024438" algn="l"/>
              </a:tabLst>
            </a:pPr>
            <a:r>
              <a:rPr lang="en-GB" sz="1600" b="1" dirty="0"/>
              <a:t>	</a:t>
            </a:r>
            <a:r>
              <a:rPr lang="en-GB" sz="1600" b="1" dirty="0" smtClean="0"/>
              <a:t>		</a:t>
            </a:r>
            <a:r>
              <a:rPr lang="en-GB" sz="1600" b="1" dirty="0"/>
              <a:t>Output </a:t>
            </a:r>
            <a:r>
              <a:rPr lang="en-GB" sz="1600" b="1" dirty="0" smtClean="0"/>
              <a:t>"Invalid choice"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444500" algn="l"/>
                <a:tab pos="896938" algn="l"/>
                <a:tab pos="1343025" algn="l"/>
                <a:tab pos="5024438" algn="l"/>
              </a:tabLst>
            </a:pPr>
            <a:r>
              <a:rPr lang="en-GB" sz="1600" b="1" dirty="0" smtClean="0"/>
              <a:t>} while (choice != 4)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76934"/>
          </a:xfrm>
        </p:spPr>
        <p:txBody>
          <a:bodyPr>
            <a:normAutofit/>
          </a:bodyPr>
          <a:lstStyle/>
          <a:p>
            <a:r>
              <a:rPr lang="en-GB" sz="3600" dirty="0" smtClean="0"/>
              <a:t>do </a:t>
            </a:r>
            <a:r>
              <a:rPr lang="en-GB" sz="3600" dirty="0"/>
              <a:t>… while </a:t>
            </a:r>
            <a:r>
              <a:rPr lang="en-GB" sz="2400" dirty="0" smtClean="0"/>
              <a:t>(DisplayMenu.java)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162378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0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5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7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75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80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9776"/>
            <a:ext cx="8229600" cy="1143000"/>
          </a:xfrm>
        </p:spPr>
        <p:txBody>
          <a:bodyPr>
            <a:normAutofit/>
          </a:bodyPr>
          <a:lstStyle/>
          <a:p>
            <a:r>
              <a:rPr lang="en-GB" sz="3600" dirty="0" smtClean="0"/>
              <a:t>Repetition - for loop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4071987"/>
            <a:ext cx="8229600" cy="2434275"/>
          </a:xfrm>
        </p:spPr>
        <p:txBody>
          <a:bodyPr>
            <a:normAutofit/>
          </a:bodyPr>
          <a:lstStyle/>
          <a:p>
            <a:pPr marL="800100" indent="0">
              <a:buNone/>
            </a:pPr>
            <a:endParaRPr lang="en-GB" sz="1600" dirty="0" smtClean="0">
              <a:latin typeface="Segoe UI Semibold" pitchFamily="34" charset="0"/>
            </a:endParaRPr>
          </a:p>
          <a:p>
            <a:pPr marL="800100" indent="0">
              <a:buNone/>
            </a:pPr>
            <a:endParaRPr lang="en-GB" sz="1600" dirty="0" smtClean="0">
              <a:latin typeface="Segoe UI Semibold" pitchFamily="34" charset="0"/>
            </a:endParaRPr>
          </a:p>
          <a:p>
            <a:pPr marL="800100" indent="0">
              <a:buNone/>
            </a:pPr>
            <a:endParaRPr lang="en-GB" sz="1600" dirty="0" smtClean="0">
              <a:latin typeface="Segoe UI Semibold" pitchFamily="34" charset="0"/>
            </a:endParaRPr>
          </a:p>
          <a:p>
            <a:endParaRPr lang="en-GB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16416" y="6453336"/>
            <a:ext cx="762000" cy="365125"/>
          </a:xfrm>
        </p:spPr>
        <p:txBody>
          <a:bodyPr/>
          <a:lstStyle/>
          <a:p>
            <a:fld id="{BA9B540C-44DA-4F69-89C9-7C84606640D3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57200" y="1700808"/>
            <a:ext cx="8507288" cy="430648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GB" sz="2000" b="1" dirty="0" smtClean="0"/>
              <a:t>The for loop is a “counter-controlled” </a:t>
            </a:r>
            <a:r>
              <a:rPr lang="en-GB" sz="2000" b="1" dirty="0" smtClean="0"/>
              <a:t>loop</a:t>
            </a:r>
          </a:p>
          <a:p>
            <a:pPr>
              <a:lnSpc>
                <a:spcPct val="150000"/>
              </a:lnSpc>
            </a:pPr>
            <a:endParaRPr lang="en-GB" sz="2000" b="1" dirty="0" smtClean="0"/>
          </a:p>
          <a:p>
            <a:pPr>
              <a:lnSpc>
                <a:spcPct val="150000"/>
              </a:lnSpc>
            </a:pPr>
            <a:r>
              <a:rPr lang="en-GB" sz="2000" b="1" dirty="0" smtClean="0">
                <a:solidFill>
                  <a:srgbClr val="FF0000"/>
                </a:solidFill>
              </a:rPr>
              <a:t>ESSENTIAL:</a:t>
            </a:r>
            <a:r>
              <a:rPr lang="en-GB" sz="2000" b="1" dirty="0" smtClean="0"/>
              <a:t>	Requires </a:t>
            </a:r>
            <a:r>
              <a:rPr lang="en-GB" sz="2000" b="1" dirty="0" smtClean="0"/>
              <a:t>the following 3 pieces of information:</a:t>
            </a:r>
          </a:p>
          <a:p>
            <a:pPr lvl="1">
              <a:lnSpc>
                <a:spcPct val="150000"/>
              </a:lnSpc>
            </a:pPr>
            <a:r>
              <a:rPr lang="en-GB" sz="2000" b="1" dirty="0" smtClean="0"/>
              <a:t>The </a:t>
            </a:r>
            <a:r>
              <a:rPr lang="en-GB" sz="2000" b="1" dirty="0" smtClean="0"/>
              <a:t>integer value the </a:t>
            </a:r>
            <a:r>
              <a:rPr lang="en-GB" sz="2000" b="1" i="1" dirty="0" smtClean="0">
                <a:solidFill>
                  <a:srgbClr val="FF0000"/>
                </a:solidFill>
              </a:rPr>
              <a:t>loop-control variable </a:t>
            </a:r>
            <a:r>
              <a:rPr lang="en-GB" sz="2000" b="1" u="sng" dirty="0" smtClean="0">
                <a:solidFill>
                  <a:srgbClr val="7030A0"/>
                </a:solidFill>
              </a:rPr>
              <a:t>starts</a:t>
            </a:r>
            <a:r>
              <a:rPr lang="en-GB" sz="2000" b="1" dirty="0" smtClean="0"/>
              <a:t> at</a:t>
            </a:r>
          </a:p>
          <a:p>
            <a:pPr lvl="2">
              <a:lnSpc>
                <a:spcPct val="150000"/>
              </a:lnSpc>
            </a:pPr>
            <a:r>
              <a:rPr lang="en-GB" sz="1800" b="1" dirty="0" smtClean="0"/>
              <a:t>Initialise the </a:t>
            </a:r>
            <a:r>
              <a:rPr lang="en-GB" sz="1800" b="1" i="1" dirty="0" smtClean="0"/>
              <a:t>loop-control variable</a:t>
            </a:r>
          </a:p>
          <a:p>
            <a:pPr lvl="1">
              <a:lnSpc>
                <a:spcPct val="150000"/>
              </a:lnSpc>
            </a:pPr>
            <a:r>
              <a:rPr lang="en-GB" sz="2000" b="1" dirty="0" smtClean="0"/>
              <a:t>The </a:t>
            </a:r>
            <a:r>
              <a:rPr lang="en-GB" sz="2000" b="1" dirty="0" smtClean="0"/>
              <a:t>integer value the </a:t>
            </a:r>
            <a:r>
              <a:rPr lang="en-GB" sz="2000" b="1" i="1" dirty="0">
                <a:solidFill>
                  <a:srgbClr val="FF0000"/>
                </a:solidFill>
              </a:rPr>
              <a:t>loop-control variable </a:t>
            </a:r>
            <a:r>
              <a:rPr lang="en-GB" sz="2000" b="1" u="sng" dirty="0">
                <a:solidFill>
                  <a:srgbClr val="7030A0"/>
                </a:solidFill>
              </a:rPr>
              <a:t>stops</a:t>
            </a:r>
            <a:r>
              <a:rPr lang="en-GB" sz="2000" b="1" dirty="0" smtClean="0"/>
              <a:t> at</a:t>
            </a:r>
          </a:p>
          <a:p>
            <a:pPr lvl="2">
              <a:lnSpc>
                <a:spcPct val="150000"/>
              </a:lnSpc>
            </a:pPr>
            <a:r>
              <a:rPr lang="en-GB" sz="1800" b="1" dirty="0" smtClean="0"/>
              <a:t>Set a condition which must be true for the repetition to continue</a:t>
            </a:r>
          </a:p>
          <a:p>
            <a:pPr lvl="1">
              <a:lnSpc>
                <a:spcPct val="150000"/>
              </a:lnSpc>
            </a:pPr>
            <a:r>
              <a:rPr lang="en-GB" sz="2000" b="1" dirty="0"/>
              <a:t>H</a:t>
            </a:r>
            <a:r>
              <a:rPr lang="en-GB" sz="2000" b="1" dirty="0" smtClean="0"/>
              <a:t>ow to </a:t>
            </a:r>
            <a:r>
              <a:rPr lang="en-GB" sz="2000" b="1" u="sng" dirty="0">
                <a:solidFill>
                  <a:srgbClr val="7030A0"/>
                </a:solidFill>
              </a:rPr>
              <a:t>adjust</a:t>
            </a:r>
            <a:r>
              <a:rPr lang="en-GB" sz="2000" b="1" dirty="0" smtClean="0"/>
              <a:t> </a:t>
            </a:r>
            <a:r>
              <a:rPr lang="en-GB" sz="2000" b="1" dirty="0" smtClean="0"/>
              <a:t>the value of the </a:t>
            </a:r>
            <a:r>
              <a:rPr lang="en-GB" sz="2000" b="1" i="1" dirty="0">
                <a:solidFill>
                  <a:srgbClr val="FF0000"/>
                </a:solidFill>
              </a:rPr>
              <a:t>loop-control variable </a:t>
            </a:r>
          </a:p>
        </p:txBody>
      </p:sp>
    </p:spTree>
    <p:extLst>
      <p:ext uri="{BB962C8B-B14F-4D97-AF65-F5344CB8AC3E}">
        <p14:creationId xmlns:p14="http://schemas.microsoft.com/office/powerpoint/2010/main" val="902332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755576" y="1628800"/>
            <a:ext cx="8208912" cy="5040560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  <a:tabLst>
                <a:tab pos="358775" algn="l"/>
              </a:tabLst>
            </a:pPr>
            <a:r>
              <a:rPr lang="en-GB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15</a:t>
            </a:r>
            <a:r>
              <a:rPr lang="en-GB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do {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  <a:tabLst>
                <a:tab pos="358775" algn="l"/>
              </a:tabLst>
            </a:pPr>
            <a:endParaRPr lang="en-GB" sz="18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  <a:tabLst>
                <a:tab pos="358775" algn="l"/>
              </a:tabLst>
            </a:pPr>
            <a:r>
              <a:rPr lang="en-GB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16</a:t>
            </a:r>
            <a:r>
              <a:rPr lang="en-GB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   </a:t>
            </a:r>
            <a:r>
              <a:rPr lang="en-GB" sz="18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GB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("\</a:t>
            </a:r>
            <a:r>
              <a:rPr lang="en-GB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n1.  Hockey</a:t>
            </a:r>
            <a:r>
              <a:rPr lang="en-GB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  <a:tabLst>
                <a:tab pos="358775" algn="l"/>
              </a:tabLst>
            </a:pPr>
            <a:r>
              <a:rPr lang="en-GB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17</a:t>
            </a:r>
            <a:r>
              <a:rPr lang="en-GB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   </a:t>
            </a:r>
            <a:r>
              <a:rPr lang="en-GB" sz="18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GB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("2.  Football");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  <a:tabLst>
                <a:tab pos="358775" algn="l"/>
              </a:tabLst>
            </a:pPr>
            <a:r>
              <a:rPr lang="en-GB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18</a:t>
            </a:r>
            <a:r>
              <a:rPr lang="en-GB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   </a:t>
            </a:r>
            <a:r>
              <a:rPr lang="en-GB" sz="18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GB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("3.  Rugby");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  <a:tabLst>
                <a:tab pos="358775" algn="l"/>
              </a:tabLst>
            </a:pPr>
            <a:r>
              <a:rPr lang="en-GB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19</a:t>
            </a:r>
            <a:r>
              <a:rPr lang="en-GB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   </a:t>
            </a:r>
            <a:r>
              <a:rPr lang="en-GB" sz="18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GB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("4.  Exit");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  <a:tabLst>
                <a:tab pos="358775" algn="l"/>
              </a:tabLst>
            </a:pPr>
            <a:r>
              <a:rPr lang="en-GB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20</a:t>
            </a:r>
            <a:r>
              <a:rPr lang="en-GB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   </a:t>
            </a:r>
            <a:r>
              <a:rPr lang="en-GB" sz="18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GB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("\</a:t>
            </a:r>
            <a:r>
              <a:rPr lang="en-GB" sz="18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nPlease</a:t>
            </a:r>
            <a:r>
              <a:rPr lang="en-GB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enter your choice: ");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  <a:tabLst>
                <a:tab pos="358775" algn="l"/>
              </a:tabLst>
            </a:pPr>
            <a:r>
              <a:rPr lang="en-GB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21</a:t>
            </a:r>
            <a:r>
              <a:rPr lang="en-GB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   choice </a:t>
            </a:r>
            <a:r>
              <a:rPr lang="en-GB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GB" sz="18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keyboard.nextInt</a:t>
            </a:r>
            <a:r>
              <a:rPr lang="en-GB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  <a:tabLst>
                <a:tab pos="358775" algn="l"/>
              </a:tabLst>
            </a:pPr>
            <a:r>
              <a:rPr lang="en-GB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22</a:t>
            </a:r>
            <a:r>
              <a:rPr lang="en-GB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   </a:t>
            </a:r>
            <a:r>
              <a:rPr lang="en-GB" sz="18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keyboard.nextLine</a:t>
            </a:r>
            <a:r>
              <a:rPr lang="en-GB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  <a:tabLst>
                <a:tab pos="358775" algn="l"/>
              </a:tabLst>
            </a:pPr>
            <a:r>
              <a:rPr lang="en-GB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23</a:t>
            </a:r>
            <a:r>
              <a:rPr lang="en-GB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   </a:t>
            </a:r>
          </a:p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  <a:tabLst>
                <a:tab pos="358775" algn="l"/>
              </a:tabLst>
            </a:pPr>
            <a:r>
              <a:rPr lang="en-GB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SEE NEXT SLIDE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  <a:tabLst>
                <a:tab pos="358775" algn="l"/>
              </a:tabLst>
            </a:pPr>
            <a:r>
              <a:rPr lang="en-GB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39</a:t>
            </a:r>
            <a:r>
              <a:rPr lang="en-GB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} </a:t>
            </a:r>
            <a:r>
              <a:rPr lang="en-GB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 (choice != 4);</a:t>
            </a:r>
            <a:endParaRPr lang="en-GB" sz="88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76934"/>
          </a:xfrm>
        </p:spPr>
        <p:txBody>
          <a:bodyPr>
            <a:normAutofit/>
          </a:bodyPr>
          <a:lstStyle/>
          <a:p>
            <a:r>
              <a:rPr lang="en-GB" dirty="0" smtClean="0"/>
              <a:t>do </a:t>
            </a:r>
            <a:r>
              <a:rPr lang="en-GB" dirty="0"/>
              <a:t>… while </a:t>
            </a:r>
            <a:r>
              <a:rPr lang="en-GB" sz="3200" dirty="0" smtClean="0"/>
              <a:t>(DisplayMenu.java)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005093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79512" y="1268760"/>
            <a:ext cx="8856984" cy="5472608"/>
          </a:xfrm>
        </p:spPr>
        <p:txBody>
          <a:bodyPr>
            <a:noAutofit/>
          </a:bodyPr>
          <a:lstStyle/>
          <a:p>
            <a:pPr marL="0" indent="0">
              <a:buNone/>
              <a:tabLst>
                <a:tab pos="358775" algn="l"/>
              </a:tabLst>
            </a:pPr>
            <a:r>
              <a:rPr lang="en-GB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15</a:t>
            </a:r>
            <a:r>
              <a:rPr lang="en-GB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do </a:t>
            </a:r>
            <a:r>
              <a:rPr lang="en-GB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GB" sz="16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tabLst>
                <a:tab pos="358775" algn="l"/>
              </a:tabLst>
            </a:pPr>
            <a:r>
              <a:rPr lang="en-GB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SEE PREVIOUS </a:t>
            </a:r>
            <a:r>
              <a:rPr lang="en-GB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SLIDE</a:t>
            </a:r>
            <a:endParaRPr lang="en-GB" sz="1600" b="1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tabLst>
                <a:tab pos="358775" algn="l"/>
              </a:tabLst>
            </a:pPr>
            <a:r>
              <a:rPr lang="en-GB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23</a:t>
            </a:r>
            <a:r>
              <a:rPr lang="en-GB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   switch </a:t>
            </a:r>
            <a:r>
              <a:rPr lang="en-GB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(choice) {</a:t>
            </a:r>
          </a:p>
          <a:p>
            <a:pPr marL="0" indent="0">
              <a:buNone/>
              <a:tabLst>
                <a:tab pos="358775" algn="l"/>
              </a:tabLst>
            </a:pPr>
            <a:r>
              <a:rPr lang="en-GB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24</a:t>
            </a:r>
            <a:r>
              <a:rPr lang="en-GB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      case </a:t>
            </a:r>
            <a:r>
              <a:rPr lang="en-GB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1:</a:t>
            </a:r>
          </a:p>
          <a:p>
            <a:pPr marL="0" indent="0">
              <a:buNone/>
              <a:tabLst>
                <a:tab pos="358775" algn="l"/>
              </a:tabLst>
            </a:pPr>
            <a:r>
              <a:rPr lang="en-GB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25</a:t>
            </a:r>
            <a:r>
              <a:rPr lang="en-GB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         </a:t>
            </a:r>
            <a:r>
              <a:rPr lang="en-GB" sz="16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GB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("\</a:t>
            </a:r>
            <a:r>
              <a:rPr lang="en-GB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nYou</a:t>
            </a:r>
            <a:r>
              <a:rPr lang="en-GB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have chosen Hockey");</a:t>
            </a:r>
          </a:p>
          <a:p>
            <a:pPr marL="0" indent="0">
              <a:buNone/>
              <a:tabLst>
                <a:tab pos="358775" algn="l"/>
              </a:tabLst>
            </a:pPr>
            <a:r>
              <a:rPr lang="en-GB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26</a:t>
            </a:r>
            <a:r>
              <a:rPr lang="en-GB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         break</a:t>
            </a:r>
            <a:r>
              <a:rPr lang="en-GB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  <a:tabLst>
                <a:tab pos="358775" algn="l"/>
              </a:tabLst>
            </a:pPr>
            <a:r>
              <a:rPr lang="en-GB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27</a:t>
            </a:r>
            <a:r>
              <a:rPr lang="en-GB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      case </a:t>
            </a:r>
            <a:r>
              <a:rPr lang="en-GB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2:</a:t>
            </a:r>
          </a:p>
          <a:p>
            <a:pPr marL="0" indent="0">
              <a:buNone/>
              <a:tabLst>
                <a:tab pos="358775" algn="l"/>
              </a:tabLst>
            </a:pPr>
            <a:r>
              <a:rPr lang="en-GB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28</a:t>
            </a:r>
            <a:r>
              <a:rPr lang="en-GB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         </a:t>
            </a:r>
            <a:r>
              <a:rPr lang="en-GB" sz="16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GB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("\</a:t>
            </a:r>
            <a:r>
              <a:rPr lang="en-GB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nYou</a:t>
            </a:r>
            <a:r>
              <a:rPr lang="en-GB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have chosen Football");</a:t>
            </a:r>
          </a:p>
          <a:p>
            <a:pPr marL="0" indent="0">
              <a:buNone/>
              <a:tabLst>
                <a:tab pos="358775" algn="l"/>
              </a:tabLst>
            </a:pPr>
            <a:r>
              <a:rPr lang="en-GB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29</a:t>
            </a:r>
            <a:r>
              <a:rPr lang="en-GB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         </a:t>
            </a:r>
            <a:r>
              <a:rPr lang="en-GB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break;</a:t>
            </a:r>
          </a:p>
          <a:p>
            <a:pPr marL="0" indent="0">
              <a:buNone/>
              <a:tabLst>
                <a:tab pos="358775" algn="l"/>
              </a:tabLst>
            </a:pPr>
            <a:r>
              <a:rPr lang="en-GB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30</a:t>
            </a:r>
            <a:r>
              <a:rPr lang="en-GB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      case </a:t>
            </a:r>
            <a:r>
              <a:rPr lang="en-GB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3:</a:t>
            </a:r>
          </a:p>
          <a:p>
            <a:pPr marL="0" indent="0">
              <a:buNone/>
              <a:tabLst>
                <a:tab pos="358775" algn="l"/>
              </a:tabLst>
            </a:pPr>
            <a:r>
              <a:rPr lang="en-GB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31</a:t>
            </a:r>
            <a:r>
              <a:rPr lang="en-GB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         </a:t>
            </a:r>
            <a:r>
              <a:rPr lang="en-GB" sz="16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GB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("\</a:t>
            </a:r>
            <a:r>
              <a:rPr lang="en-GB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nYou</a:t>
            </a:r>
            <a:r>
              <a:rPr lang="en-GB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have chosen Rugby");</a:t>
            </a:r>
          </a:p>
          <a:p>
            <a:pPr marL="0" indent="0">
              <a:buNone/>
              <a:tabLst>
                <a:tab pos="358775" algn="l"/>
              </a:tabLst>
            </a:pPr>
            <a:r>
              <a:rPr lang="en-GB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32</a:t>
            </a:r>
            <a:r>
              <a:rPr lang="en-GB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         break</a:t>
            </a:r>
            <a:r>
              <a:rPr lang="en-GB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  <a:tabLst>
                <a:tab pos="358775" algn="l"/>
              </a:tabLst>
            </a:pPr>
            <a:r>
              <a:rPr lang="en-GB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33</a:t>
            </a:r>
            <a:r>
              <a:rPr lang="en-GB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      case </a:t>
            </a:r>
            <a:r>
              <a:rPr lang="en-GB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4:</a:t>
            </a:r>
          </a:p>
          <a:p>
            <a:pPr marL="0" indent="0">
              <a:buNone/>
              <a:tabLst>
                <a:tab pos="358775" algn="l"/>
              </a:tabLst>
            </a:pPr>
            <a:r>
              <a:rPr lang="en-GB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34</a:t>
            </a:r>
            <a:r>
              <a:rPr lang="en-GB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         </a:t>
            </a:r>
            <a:r>
              <a:rPr lang="en-GB" sz="16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GB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("\</a:t>
            </a:r>
            <a:r>
              <a:rPr lang="en-GB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nYou</a:t>
            </a:r>
            <a:r>
              <a:rPr lang="en-GB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have chosen to Exit the system");</a:t>
            </a:r>
          </a:p>
          <a:p>
            <a:pPr marL="0" indent="0">
              <a:buNone/>
              <a:tabLst>
                <a:tab pos="358775" algn="l"/>
              </a:tabLst>
            </a:pPr>
            <a:r>
              <a:rPr lang="en-GB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35</a:t>
            </a:r>
            <a:r>
              <a:rPr lang="en-GB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         break</a:t>
            </a:r>
            <a:r>
              <a:rPr lang="en-GB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  <a:tabLst>
                <a:tab pos="358775" algn="l"/>
              </a:tabLst>
            </a:pPr>
            <a:r>
              <a:rPr lang="en-GB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36</a:t>
            </a:r>
            <a:r>
              <a:rPr lang="en-GB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      default</a:t>
            </a:r>
            <a:r>
              <a:rPr lang="en-GB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  <a:tabLst>
                <a:tab pos="358775" algn="l"/>
              </a:tabLst>
            </a:pPr>
            <a:r>
              <a:rPr lang="en-GB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37</a:t>
            </a:r>
            <a:r>
              <a:rPr lang="en-GB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         </a:t>
            </a:r>
            <a:r>
              <a:rPr lang="en-GB" sz="16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GB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("\</a:t>
            </a:r>
            <a:r>
              <a:rPr lang="en-GB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nInvalid</a:t>
            </a:r>
            <a:r>
              <a:rPr lang="en-GB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choice");</a:t>
            </a:r>
          </a:p>
          <a:p>
            <a:pPr marL="0" indent="0">
              <a:buNone/>
              <a:tabLst>
                <a:tab pos="358775" algn="l"/>
              </a:tabLst>
            </a:pPr>
            <a:r>
              <a:rPr lang="en-GB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38</a:t>
            </a:r>
            <a:r>
              <a:rPr lang="en-GB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   }</a:t>
            </a:r>
            <a:r>
              <a:rPr lang="en-GB" sz="16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n-GB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switch</a:t>
            </a:r>
          </a:p>
          <a:p>
            <a:pPr marL="0" indent="0">
              <a:buNone/>
              <a:tabLst>
                <a:tab pos="358775" algn="l"/>
              </a:tabLst>
            </a:pPr>
            <a:r>
              <a:rPr lang="en-GB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39</a:t>
            </a:r>
            <a:r>
              <a:rPr lang="en-GB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} </a:t>
            </a:r>
            <a:r>
              <a:rPr lang="en-GB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 (choice != 4);</a:t>
            </a:r>
            <a:endParaRPr lang="en-GB" sz="88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76934"/>
          </a:xfrm>
        </p:spPr>
        <p:txBody>
          <a:bodyPr>
            <a:normAutofit/>
          </a:bodyPr>
          <a:lstStyle/>
          <a:p>
            <a:r>
              <a:rPr lang="en-GB" sz="3600" dirty="0" smtClean="0"/>
              <a:t>do </a:t>
            </a:r>
            <a:r>
              <a:rPr lang="en-GB" sz="3600" dirty="0"/>
              <a:t>… while </a:t>
            </a:r>
            <a:r>
              <a:rPr lang="en-GB" sz="2400" dirty="0" smtClean="0"/>
              <a:t>(DisplayMenu.java)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437877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0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5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7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75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80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850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517820707"/>
              </p:ext>
            </p:extLst>
          </p:nvPr>
        </p:nvGraphicFramePr>
        <p:xfrm>
          <a:off x="386300" y="1196752"/>
          <a:ext cx="8388000" cy="51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8000"/>
                <a:gridCol w="1440000"/>
                <a:gridCol w="1440000"/>
                <a:gridCol w="4860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Segoe UI Semibold" pitchFamily="34" charset="0"/>
                        </a:rPr>
                        <a:t>Line No.</a:t>
                      </a:r>
                      <a:endParaRPr lang="en-GB" sz="1400" b="1" dirty="0">
                        <a:latin typeface="Segoe UI Semibold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Segoe UI Semibold" pitchFamily="34" charset="0"/>
                        </a:rPr>
                        <a:t>choice</a:t>
                      </a:r>
                      <a:endParaRPr lang="en-GB" sz="1400" b="1" dirty="0">
                        <a:latin typeface="Segoe UI Semibold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Segoe UI Semibold" pitchFamily="34" charset="0"/>
                        </a:rPr>
                        <a:t>choice != </a:t>
                      </a:r>
                      <a:r>
                        <a:rPr lang="en-GB" sz="1400" b="1" baseline="0" dirty="0" smtClean="0">
                          <a:latin typeface="Segoe UI Semibold" pitchFamily="34" charset="0"/>
                        </a:rPr>
                        <a:t>4</a:t>
                      </a:r>
                      <a:endParaRPr lang="en-GB" sz="1400" b="1" dirty="0">
                        <a:latin typeface="Segoe UI Semibold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Segoe UI Semibold" pitchFamily="34" charset="0"/>
                        </a:rPr>
                        <a:t>Output</a:t>
                      </a:r>
                      <a:endParaRPr lang="en-GB" sz="1400" b="1" dirty="0">
                        <a:latin typeface="Segoe UI Semibold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95536" y="1628800"/>
            <a:ext cx="8352928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76213" algn="ctr"/>
                <a:tab pos="1257300" algn="ctr"/>
                <a:tab pos="2776538" algn="ctr"/>
                <a:tab pos="3405188" algn="l"/>
              </a:tabLst>
            </a:pPr>
            <a:r>
              <a:rPr lang="en-GB" dirty="0" smtClean="0"/>
              <a:t>	</a:t>
            </a:r>
            <a:r>
              <a:rPr lang="en-GB" sz="1400" b="1" dirty="0" smtClean="0">
                <a:latin typeface="Segoe UI Semibold" pitchFamily="34" charset="0"/>
              </a:rPr>
              <a:t>16			</a:t>
            </a:r>
            <a:r>
              <a:rPr lang="en-GB" sz="1400" b="1" dirty="0" smtClean="0">
                <a:solidFill>
                  <a:srgbClr val="00B050"/>
                </a:solidFill>
                <a:latin typeface="Segoe UI Semibold" pitchFamily="34" charset="0"/>
              </a:rPr>
              <a:t>	1. Hockey</a:t>
            </a:r>
            <a:r>
              <a:rPr lang="en-GB" sz="1400" b="1" dirty="0" smtClean="0">
                <a:latin typeface="Segoe UI Semibold" pitchFamily="34" charset="0"/>
              </a:rPr>
              <a:t>		</a:t>
            </a:r>
          </a:p>
          <a:p>
            <a:pPr>
              <a:tabLst>
                <a:tab pos="176213" algn="ctr"/>
                <a:tab pos="1257300" algn="ctr"/>
                <a:tab pos="2776538" algn="ctr"/>
                <a:tab pos="3405188" algn="l"/>
              </a:tabLst>
            </a:pPr>
            <a:r>
              <a:rPr lang="en-GB" sz="1400" b="1" dirty="0">
                <a:latin typeface="Segoe UI Semibold" pitchFamily="34" charset="0"/>
              </a:rPr>
              <a:t>	</a:t>
            </a:r>
            <a:r>
              <a:rPr lang="en-GB" sz="1400" b="1" dirty="0" smtClean="0">
                <a:latin typeface="Segoe UI Semibold" pitchFamily="34" charset="0"/>
              </a:rPr>
              <a:t>17				</a:t>
            </a:r>
            <a:r>
              <a:rPr lang="en-GB" sz="1400" b="1" dirty="0" smtClean="0">
                <a:solidFill>
                  <a:srgbClr val="00B050"/>
                </a:solidFill>
                <a:latin typeface="Segoe UI Semibold" pitchFamily="34" charset="0"/>
              </a:rPr>
              <a:t>2. Football</a:t>
            </a:r>
          </a:p>
          <a:p>
            <a:pPr>
              <a:tabLst>
                <a:tab pos="176213" algn="ctr"/>
                <a:tab pos="1257300" algn="ctr"/>
                <a:tab pos="2776538" algn="ctr"/>
                <a:tab pos="3405188" algn="l"/>
              </a:tabLst>
            </a:pPr>
            <a:r>
              <a:rPr lang="en-GB" sz="1400" b="1" dirty="0">
                <a:latin typeface="Segoe UI Semibold" pitchFamily="34" charset="0"/>
              </a:rPr>
              <a:t>	</a:t>
            </a:r>
            <a:r>
              <a:rPr lang="en-GB" sz="1400" b="1" dirty="0" smtClean="0">
                <a:latin typeface="Segoe UI Semibold" pitchFamily="34" charset="0"/>
              </a:rPr>
              <a:t>18				</a:t>
            </a:r>
            <a:r>
              <a:rPr lang="en-GB" sz="1400" b="1" dirty="0" smtClean="0">
                <a:solidFill>
                  <a:srgbClr val="00B050"/>
                </a:solidFill>
                <a:latin typeface="Segoe UI Semibold" pitchFamily="34" charset="0"/>
              </a:rPr>
              <a:t>3. Rugby</a:t>
            </a:r>
            <a:r>
              <a:rPr lang="en-GB" sz="1400" b="1" dirty="0" smtClean="0">
                <a:latin typeface="Segoe UI Semibold" pitchFamily="34" charset="0"/>
              </a:rPr>
              <a:t>			</a:t>
            </a:r>
          </a:p>
          <a:p>
            <a:pPr>
              <a:tabLst>
                <a:tab pos="176213" algn="ctr"/>
                <a:tab pos="1257300" algn="ctr"/>
                <a:tab pos="2776538" algn="ctr"/>
                <a:tab pos="3405188" algn="l"/>
              </a:tabLst>
            </a:pPr>
            <a:r>
              <a:rPr lang="en-GB" sz="1400" b="1" dirty="0" smtClean="0">
                <a:latin typeface="Segoe UI Semibold" pitchFamily="34" charset="0"/>
              </a:rPr>
              <a:t>	19			</a:t>
            </a:r>
            <a:r>
              <a:rPr lang="en-GB" sz="1400" b="1" dirty="0" smtClean="0">
                <a:solidFill>
                  <a:srgbClr val="00B050"/>
                </a:solidFill>
                <a:latin typeface="Segoe UI Semibold" pitchFamily="34" charset="0"/>
              </a:rPr>
              <a:t>	4. Exit</a:t>
            </a:r>
          </a:p>
          <a:p>
            <a:pPr>
              <a:tabLst>
                <a:tab pos="176213" algn="ctr"/>
                <a:tab pos="1257300" algn="ctr"/>
                <a:tab pos="2776538" algn="ctr"/>
                <a:tab pos="3405188" algn="l"/>
              </a:tabLst>
            </a:pPr>
            <a:r>
              <a:rPr lang="en-GB" sz="1400" b="1" dirty="0">
                <a:latin typeface="Segoe UI Semibold" pitchFamily="34" charset="0"/>
              </a:rPr>
              <a:t>	</a:t>
            </a:r>
            <a:r>
              <a:rPr lang="en-GB" sz="1400" b="1" dirty="0" smtClean="0">
                <a:latin typeface="Segoe UI Semibold" pitchFamily="34" charset="0"/>
              </a:rPr>
              <a:t>20				</a:t>
            </a:r>
            <a:r>
              <a:rPr lang="en-GB" sz="1400" b="1" dirty="0" smtClean="0">
                <a:solidFill>
                  <a:srgbClr val="00B050"/>
                </a:solidFill>
                <a:latin typeface="Segoe UI Semibold" pitchFamily="34" charset="0"/>
              </a:rPr>
              <a:t>Please enter your choice:</a:t>
            </a:r>
          </a:p>
          <a:p>
            <a:pPr>
              <a:tabLst>
                <a:tab pos="176213" algn="ctr"/>
                <a:tab pos="1257300" algn="ctr"/>
                <a:tab pos="2776538" algn="ctr"/>
                <a:tab pos="3405188" algn="l"/>
              </a:tabLst>
            </a:pPr>
            <a:r>
              <a:rPr lang="en-GB" sz="1400" b="1" dirty="0">
                <a:latin typeface="Segoe UI Semibold" pitchFamily="34" charset="0"/>
              </a:rPr>
              <a:t>	</a:t>
            </a:r>
            <a:r>
              <a:rPr lang="en-GB" sz="1400" b="1" dirty="0" smtClean="0">
                <a:latin typeface="Segoe UI Semibold" pitchFamily="34" charset="0"/>
              </a:rPr>
              <a:t>21	1</a:t>
            </a:r>
            <a:r>
              <a:rPr lang="en-GB" sz="1400" b="1" dirty="0">
                <a:latin typeface="Segoe UI Semibold" pitchFamily="34" charset="0"/>
              </a:rPr>
              <a:t>	</a:t>
            </a:r>
            <a:r>
              <a:rPr lang="en-GB" sz="1400" b="1" dirty="0" smtClean="0">
                <a:latin typeface="Segoe UI Semibold" pitchFamily="34" charset="0"/>
              </a:rPr>
              <a:t>	</a:t>
            </a:r>
          </a:p>
          <a:p>
            <a:pPr>
              <a:tabLst>
                <a:tab pos="176213" algn="ctr"/>
                <a:tab pos="1257300" algn="ctr"/>
                <a:tab pos="2776538" algn="ctr"/>
                <a:tab pos="3405188" algn="l"/>
              </a:tabLst>
            </a:pPr>
            <a:r>
              <a:rPr lang="en-GB" sz="1400" b="1" dirty="0" smtClean="0">
                <a:latin typeface="Segoe UI Semibold" pitchFamily="34" charset="0"/>
              </a:rPr>
              <a:t>	25</a:t>
            </a:r>
            <a:r>
              <a:rPr lang="en-GB" sz="1400" b="1" dirty="0">
                <a:latin typeface="Segoe UI Semibold" pitchFamily="34" charset="0"/>
              </a:rPr>
              <a:t>			</a:t>
            </a:r>
            <a:r>
              <a:rPr lang="en-GB" sz="1400" b="1" dirty="0" smtClean="0">
                <a:latin typeface="Segoe UI Semibold" pitchFamily="34" charset="0"/>
              </a:rPr>
              <a:t>	</a:t>
            </a:r>
            <a:r>
              <a:rPr lang="en-GB" sz="1400" b="1" dirty="0" smtClean="0">
                <a:solidFill>
                  <a:srgbClr val="00B050"/>
                </a:solidFill>
                <a:latin typeface="Segoe UI Semibold" pitchFamily="34" charset="0"/>
              </a:rPr>
              <a:t>You have chosen Hockey</a:t>
            </a:r>
            <a:r>
              <a:rPr lang="en-GB" sz="1400" b="1" dirty="0">
                <a:latin typeface="Segoe UI Semibold" pitchFamily="34" charset="0"/>
              </a:rPr>
              <a:t>		</a:t>
            </a:r>
          </a:p>
          <a:p>
            <a:pPr>
              <a:tabLst>
                <a:tab pos="176213" algn="ctr"/>
                <a:tab pos="1257300" algn="ctr"/>
                <a:tab pos="2776538" algn="ctr"/>
                <a:tab pos="3405188" algn="l"/>
              </a:tabLst>
            </a:pPr>
            <a:r>
              <a:rPr lang="en-GB" sz="1400" b="1" dirty="0">
                <a:latin typeface="Segoe UI Semibold" pitchFamily="34" charset="0"/>
              </a:rPr>
              <a:t>	</a:t>
            </a:r>
            <a:r>
              <a:rPr lang="en-GB" sz="1400" b="1" dirty="0" smtClean="0">
                <a:latin typeface="Segoe UI Semibold" pitchFamily="34" charset="0"/>
              </a:rPr>
              <a:t>39		(1 != 4) = T</a:t>
            </a:r>
          </a:p>
          <a:p>
            <a:pPr>
              <a:tabLst>
                <a:tab pos="176213" algn="ctr"/>
                <a:tab pos="1257300" algn="ctr"/>
                <a:tab pos="2776538" algn="ctr"/>
                <a:tab pos="3405188" algn="l"/>
              </a:tabLst>
            </a:pPr>
            <a:r>
              <a:rPr lang="en-GB" sz="1400" dirty="0"/>
              <a:t>	</a:t>
            </a:r>
            <a:r>
              <a:rPr lang="en-GB" sz="1400" b="1" dirty="0">
                <a:latin typeface="Segoe UI Semibold" pitchFamily="34" charset="0"/>
              </a:rPr>
              <a:t>16				</a:t>
            </a:r>
            <a:r>
              <a:rPr lang="en-GB" sz="1400" b="1" dirty="0">
                <a:solidFill>
                  <a:srgbClr val="00B050"/>
                </a:solidFill>
                <a:latin typeface="Segoe UI Semibold" pitchFamily="34" charset="0"/>
              </a:rPr>
              <a:t>1. Hockey</a:t>
            </a:r>
            <a:r>
              <a:rPr lang="en-GB" sz="1400" b="1" dirty="0">
                <a:latin typeface="Segoe UI Semibold" pitchFamily="34" charset="0"/>
              </a:rPr>
              <a:t>		</a:t>
            </a:r>
          </a:p>
          <a:p>
            <a:pPr>
              <a:tabLst>
                <a:tab pos="176213" algn="ctr"/>
                <a:tab pos="1257300" algn="ctr"/>
                <a:tab pos="2776538" algn="ctr"/>
                <a:tab pos="3405188" algn="l"/>
              </a:tabLst>
            </a:pPr>
            <a:r>
              <a:rPr lang="en-GB" sz="1400" b="1" dirty="0">
                <a:latin typeface="Segoe UI Semibold" pitchFamily="34" charset="0"/>
              </a:rPr>
              <a:t>	17			</a:t>
            </a:r>
            <a:r>
              <a:rPr lang="en-GB" sz="1400" b="1" dirty="0">
                <a:solidFill>
                  <a:srgbClr val="00B050"/>
                </a:solidFill>
                <a:latin typeface="Segoe UI Semibold" pitchFamily="34" charset="0"/>
              </a:rPr>
              <a:t>	2. Football</a:t>
            </a:r>
          </a:p>
          <a:p>
            <a:pPr>
              <a:tabLst>
                <a:tab pos="176213" algn="ctr"/>
                <a:tab pos="1257300" algn="ctr"/>
                <a:tab pos="2776538" algn="ctr"/>
                <a:tab pos="3405188" algn="l"/>
              </a:tabLst>
            </a:pPr>
            <a:r>
              <a:rPr lang="en-GB" sz="1400" b="1" dirty="0">
                <a:latin typeface="Segoe UI Semibold" pitchFamily="34" charset="0"/>
              </a:rPr>
              <a:t>	18				</a:t>
            </a:r>
            <a:r>
              <a:rPr lang="en-GB" sz="1400" b="1" dirty="0">
                <a:solidFill>
                  <a:srgbClr val="00B050"/>
                </a:solidFill>
                <a:latin typeface="Segoe UI Semibold" pitchFamily="34" charset="0"/>
              </a:rPr>
              <a:t>3. Rugby	</a:t>
            </a:r>
            <a:r>
              <a:rPr lang="en-GB" sz="1400" b="1" dirty="0">
                <a:latin typeface="Segoe UI Semibold" pitchFamily="34" charset="0"/>
              </a:rPr>
              <a:t>		</a:t>
            </a:r>
          </a:p>
          <a:p>
            <a:pPr>
              <a:tabLst>
                <a:tab pos="176213" algn="ctr"/>
                <a:tab pos="1257300" algn="ctr"/>
                <a:tab pos="2776538" algn="ctr"/>
                <a:tab pos="3405188" algn="l"/>
              </a:tabLst>
            </a:pPr>
            <a:r>
              <a:rPr lang="en-GB" sz="1400" b="1" dirty="0">
                <a:latin typeface="Segoe UI Semibold" pitchFamily="34" charset="0"/>
              </a:rPr>
              <a:t>	19			</a:t>
            </a:r>
            <a:r>
              <a:rPr lang="en-GB" sz="1400" b="1" dirty="0">
                <a:solidFill>
                  <a:srgbClr val="00B050"/>
                </a:solidFill>
                <a:latin typeface="Segoe UI Semibold" pitchFamily="34" charset="0"/>
              </a:rPr>
              <a:t>	4. Exit</a:t>
            </a:r>
          </a:p>
          <a:p>
            <a:pPr>
              <a:tabLst>
                <a:tab pos="176213" algn="ctr"/>
                <a:tab pos="1257300" algn="ctr"/>
                <a:tab pos="2776538" algn="ctr"/>
                <a:tab pos="3405188" algn="l"/>
              </a:tabLst>
            </a:pPr>
            <a:r>
              <a:rPr lang="en-GB" sz="1400" b="1" dirty="0">
                <a:latin typeface="Segoe UI Semibold" pitchFamily="34" charset="0"/>
              </a:rPr>
              <a:t>	20				</a:t>
            </a:r>
            <a:r>
              <a:rPr lang="en-GB" sz="1400" b="1" dirty="0">
                <a:solidFill>
                  <a:srgbClr val="00B050"/>
                </a:solidFill>
                <a:latin typeface="Segoe UI Semibold" pitchFamily="34" charset="0"/>
              </a:rPr>
              <a:t>Please enter your choice:</a:t>
            </a:r>
          </a:p>
          <a:p>
            <a:pPr>
              <a:tabLst>
                <a:tab pos="176213" algn="ctr"/>
                <a:tab pos="1257300" algn="ctr"/>
                <a:tab pos="2776538" algn="ctr"/>
                <a:tab pos="3405188" algn="l"/>
              </a:tabLst>
            </a:pPr>
            <a:r>
              <a:rPr lang="en-GB" sz="1400" b="1" dirty="0">
                <a:latin typeface="Segoe UI Semibold" pitchFamily="34" charset="0"/>
              </a:rPr>
              <a:t>	21	</a:t>
            </a:r>
            <a:r>
              <a:rPr lang="en-GB" sz="1400" b="1" dirty="0" smtClean="0">
                <a:latin typeface="Segoe UI Semibold" pitchFamily="34" charset="0"/>
              </a:rPr>
              <a:t>5</a:t>
            </a:r>
          </a:p>
          <a:p>
            <a:pPr>
              <a:tabLst>
                <a:tab pos="176213" algn="ctr"/>
                <a:tab pos="1257300" algn="ctr"/>
                <a:tab pos="2776538" algn="ctr"/>
                <a:tab pos="3405188" algn="l"/>
              </a:tabLst>
            </a:pPr>
            <a:r>
              <a:rPr lang="en-GB" sz="1400" b="1" dirty="0" smtClean="0">
                <a:latin typeface="Segoe UI Semibold" pitchFamily="34" charset="0"/>
              </a:rPr>
              <a:t>	37			</a:t>
            </a:r>
            <a:r>
              <a:rPr lang="en-GB" sz="1400" b="1" dirty="0" smtClean="0">
                <a:solidFill>
                  <a:srgbClr val="00B050"/>
                </a:solidFill>
                <a:latin typeface="Segoe UI Semibold" pitchFamily="34" charset="0"/>
              </a:rPr>
              <a:t>	Invalid choice</a:t>
            </a:r>
          </a:p>
          <a:p>
            <a:pPr>
              <a:tabLst>
                <a:tab pos="176213" algn="ctr"/>
                <a:tab pos="1257300" algn="ctr"/>
                <a:tab pos="2776538" algn="ctr"/>
                <a:tab pos="3405188" algn="l"/>
              </a:tabLst>
            </a:pPr>
            <a:r>
              <a:rPr lang="en-GB" sz="1400" b="1" dirty="0" smtClean="0">
                <a:latin typeface="Segoe UI Semibold" pitchFamily="34" charset="0"/>
              </a:rPr>
              <a:t>	39</a:t>
            </a:r>
            <a:r>
              <a:rPr lang="en-GB" sz="1400" b="1" dirty="0">
                <a:latin typeface="Segoe UI Semibold" pitchFamily="34" charset="0"/>
              </a:rPr>
              <a:t>		</a:t>
            </a:r>
            <a:r>
              <a:rPr lang="en-GB" sz="1400" b="1" dirty="0" smtClean="0">
                <a:latin typeface="Segoe UI Semibold" pitchFamily="34" charset="0"/>
              </a:rPr>
              <a:t>(5 </a:t>
            </a:r>
            <a:r>
              <a:rPr lang="en-GB" sz="1400" b="1" dirty="0">
                <a:latin typeface="Segoe UI Semibold" pitchFamily="34" charset="0"/>
              </a:rPr>
              <a:t>!= 4) = T</a:t>
            </a:r>
          </a:p>
          <a:p>
            <a:pPr>
              <a:tabLst>
                <a:tab pos="176213" algn="ctr"/>
                <a:tab pos="1257300" algn="ctr"/>
                <a:tab pos="2776538" algn="ctr"/>
                <a:tab pos="3405188" algn="l"/>
              </a:tabLst>
            </a:pPr>
            <a:r>
              <a:rPr lang="en-GB" sz="1400" dirty="0"/>
              <a:t>	</a:t>
            </a:r>
            <a:r>
              <a:rPr lang="en-GB" sz="1400" b="1" dirty="0">
                <a:latin typeface="Segoe UI Semibold" pitchFamily="34" charset="0"/>
              </a:rPr>
              <a:t>16				</a:t>
            </a:r>
            <a:r>
              <a:rPr lang="en-GB" sz="1400" b="1" dirty="0">
                <a:solidFill>
                  <a:srgbClr val="00B050"/>
                </a:solidFill>
                <a:latin typeface="Segoe UI Semibold" pitchFamily="34" charset="0"/>
              </a:rPr>
              <a:t>1. Hockey	</a:t>
            </a:r>
            <a:r>
              <a:rPr lang="en-GB" sz="1400" b="1" dirty="0">
                <a:latin typeface="Segoe UI Semibold" pitchFamily="34" charset="0"/>
              </a:rPr>
              <a:t>	</a:t>
            </a:r>
          </a:p>
          <a:p>
            <a:pPr>
              <a:tabLst>
                <a:tab pos="176213" algn="ctr"/>
                <a:tab pos="1257300" algn="ctr"/>
                <a:tab pos="2776538" algn="ctr"/>
                <a:tab pos="3405188" algn="l"/>
              </a:tabLst>
            </a:pPr>
            <a:r>
              <a:rPr lang="en-GB" sz="1400" b="1" dirty="0">
                <a:latin typeface="Segoe UI Semibold" pitchFamily="34" charset="0"/>
              </a:rPr>
              <a:t>	17				</a:t>
            </a:r>
            <a:r>
              <a:rPr lang="en-GB" sz="1400" b="1" dirty="0">
                <a:solidFill>
                  <a:srgbClr val="00B050"/>
                </a:solidFill>
                <a:latin typeface="Segoe UI Semibold" pitchFamily="34" charset="0"/>
              </a:rPr>
              <a:t>2. Football</a:t>
            </a:r>
          </a:p>
          <a:p>
            <a:pPr>
              <a:tabLst>
                <a:tab pos="176213" algn="ctr"/>
                <a:tab pos="1257300" algn="ctr"/>
                <a:tab pos="2776538" algn="ctr"/>
                <a:tab pos="3405188" algn="l"/>
              </a:tabLst>
            </a:pPr>
            <a:r>
              <a:rPr lang="en-GB" sz="1400" b="1" dirty="0">
                <a:latin typeface="Segoe UI Semibold" pitchFamily="34" charset="0"/>
              </a:rPr>
              <a:t>	18			</a:t>
            </a:r>
            <a:r>
              <a:rPr lang="en-GB" sz="1400" b="1" dirty="0">
                <a:solidFill>
                  <a:srgbClr val="00B050"/>
                </a:solidFill>
                <a:latin typeface="Segoe UI Semibold" pitchFamily="34" charset="0"/>
              </a:rPr>
              <a:t>	3. Rugby	</a:t>
            </a:r>
            <a:r>
              <a:rPr lang="en-GB" sz="1400" b="1" dirty="0">
                <a:latin typeface="Segoe UI Semibold" pitchFamily="34" charset="0"/>
              </a:rPr>
              <a:t>		</a:t>
            </a:r>
          </a:p>
          <a:p>
            <a:pPr>
              <a:tabLst>
                <a:tab pos="176213" algn="ctr"/>
                <a:tab pos="1257300" algn="ctr"/>
                <a:tab pos="2776538" algn="ctr"/>
                <a:tab pos="3405188" algn="l"/>
              </a:tabLst>
            </a:pPr>
            <a:r>
              <a:rPr lang="en-GB" sz="1400" b="1" dirty="0">
                <a:latin typeface="Segoe UI Semibold" pitchFamily="34" charset="0"/>
              </a:rPr>
              <a:t>	19				</a:t>
            </a:r>
            <a:r>
              <a:rPr lang="en-GB" sz="1400" b="1" dirty="0">
                <a:solidFill>
                  <a:srgbClr val="00B050"/>
                </a:solidFill>
                <a:latin typeface="Segoe UI Semibold" pitchFamily="34" charset="0"/>
              </a:rPr>
              <a:t>4. Exit</a:t>
            </a:r>
          </a:p>
          <a:p>
            <a:pPr>
              <a:tabLst>
                <a:tab pos="176213" algn="ctr"/>
                <a:tab pos="1257300" algn="ctr"/>
                <a:tab pos="2776538" algn="ctr"/>
                <a:tab pos="3405188" algn="l"/>
              </a:tabLst>
            </a:pPr>
            <a:r>
              <a:rPr lang="en-GB" sz="1400" b="1" dirty="0">
                <a:latin typeface="Segoe UI Semibold" pitchFamily="34" charset="0"/>
              </a:rPr>
              <a:t>	20				</a:t>
            </a:r>
            <a:r>
              <a:rPr lang="en-GB" sz="1400" b="1" dirty="0">
                <a:solidFill>
                  <a:srgbClr val="00B050"/>
                </a:solidFill>
                <a:latin typeface="Segoe UI Semibold" pitchFamily="34" charset="0"/>
              </a:rPr>
              <a:t>Please enter your choice:</a:t>
            </a:r>
          </a:p>
          <a:p>
            <a:pPr>
              <a:tabLst>
                <a:tab pos="176213" algn="ctr"/>
                <a:tab pos="1257300" algn="ctr"/>
                <a:tab pos="2776538" algn="ctr"/>
                <a:tab pos="3405188" algn="l"/>
              </a:tabLst>
            </a:pPr>
            <a:r>
              <a:rPr lang="en-GB" sz="1400" b="1" dirty="0">
                <a:latin typeface="Segoe UI Semibold" pitchFamily="34" charset="0"/>
              </a:rPr>
              <a:t>	21	</a:t>
            </a:r>
            <a:r>
              <a:rPr lang="en-GB" sz="1400" b="1" dirty="0" smtClean="0">
                <a:latin typeface="Segoe UI Semibold" pitchFamily="34" charset="0"/>
              </a:rPr>
              <a:t>4</a:t>
            </a:r>
            <a:endParaRPr lang="en-GB" sz="1400" b="1" dirty="0">
              <a:latin typeface="Segoe UI Semibold" pitchFamily="34" charset="0"/>
            </a:endParaRPr>
          </a:p>
          <a:p>
            <a:pPr>
              <a:tabLst>
                <a:tab pos="176213" algn="ctr"/>
                <a:tab pos="1257300" algn="ctr"/>
                <a:tab pos="2776538" algn="ctr"/>
                <a:tab pos="3405188" algn="l"/>
              </a:tabLst>
            </a:pPr>
            <a:r>
              <a:rPr lang="en-GB" sz="1400" b="1" dirty="0">
                <a:latin typeface="Segoe UI Semibold" pitchFamily="34" charset="0"/>
              </a:rPr>
              <a:t>	</a:t>
            </a:r>
            <a:r>
              <a:rPr lang="en-GB" sz="1400" b="1" dirty="0" smtClean="0">
                <a:latin typeface="Segoe UI Semibold" pitchFamily="34" charset="0"/>
              </a:rPr>
              <a:t>34</a:t>
            </a:r>
            <a:r>
              <a:rPr lang="en-GB" sz="1400" b="1" dirty="0">
                <a:latin typeface="Segoe UI Semibold" pitchFamily="34" charset="0"/>
              </a:rPr>
              <a:t>				</a:t>
            </a:r>
            <a:r>
              <a:rPr lang="en-GB" sz="1400" b="1" dirty="0" smtClean="0">
                <a:solidFill>
                  <a:srgbClr val="00B050"/>
                </a:solidFill>
                <a:latin typeface="Segoe UI Semibold" pitchFamily="34" charset="0"/>
              </a:rPr>
              <a:t>You have chosen to Exit the system</a:t>
            </a:r>
          </a:p>
          <a:p>
            <a:pPr>
              <a:tabLst>
                <a:tab pos="176213" algn="ctr"/>
                <a:tab pos="1257300" algn="ctr"/>
                <a:tab pos="2776538" algn="ctr"/>
                <a:tab pos="3405188" algn="l"/>
              </a:tabLst>
            </a:pPr>
            <a:r>
              <a:rPr lang="en-GB" sz="1400" b="1" dirty="0">
                <a:latin typeface="Segoe UI Semibold" pitchFamily="34" charset="0"/>
              </a:rPr>
              <a:t>	</a:t>
            </a:r>
            <a:r>
              <a:rPr lang="en-GB" sz="1400" b="1" dirty="0" smtClean="0">
                <a:latin typeface="Segoe UI Semibold" pitchFamily="34" charset="0"/>
              </a:rPr>
              <a:t>39		(4 </a:t>
            </a:r>
            <a:r>
              <a:rPr lang="en-GB" sz="1400" b="1" dirty="0">
                <a:latin typeface="Segoe UI Semibold" pitchFamily="34" charset="0"/>
              </a:rPr>
              <a:t>!= 4) = </a:t>
            </a:r>
            <a:r>
              <a:rPr lang="en-GB" sz="1400" b="1" dirty="0" smtClean="0">
                <a:latin typeface="Segoe UI Semibold" pitchFamily="34" charset="0"/>
              </a:rPr>
              <a:t>F		</a:t>
            </a:r>
            <a:endParaRPr lang="en-GB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782960"/>
          </a:xfrm>
        </p:spPr>
        <p:txBody>
          <a:bodyPr>
            <a:normAutofit/>
          </a:bodyPr>
          <a:lstStyle/>
          <a:p>
            <a:r>
              <a:rPr lang="en-GB" sz="3200" dirty="0" smtClean="0"/>
              <a:t>Program </a:t>
            </a:r>
            <a:r>
              <a:rPr lang="en-GB" sz="3200" dirty="0"/>
              <a:t>Trace </a:t>
            </a:r>
            <a:r>
              <a:rPr lang="en-GB" sz="2400" dirty="0" smtClean="0"/>
              <a:t>(DisplayMenu.java</a:t>
            </a:r>
            <a:r>
              <a:rPr lang="en-GB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79347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772816"/>
            <a:ext cx="8507288" cy="4389120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2000" b="1" dirty="0" smtClean="0">
                <a:latin typeface="Segoe UI Semibold" pitchFamily="34" charset="0"/>
              </a:rPr>
              <a:t>Roll 2 dice and print the resulting numbers until the user wishes to stop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GB" sz="2000" b="1" dirty="0" smtClean="0">
              <a:latin typeface="Segoe UI Semibold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GB" sz="2000" b="1" dirty="0">
              <a:latin typeface="Segoe UI Semibold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  <a:tabLst>
                <a:tab pos="534988" algn="l"/>
                <a:tab pos="895350" algn="l"/>
              </a:tabLst>
            </a:pPr>
            <a:r>
              <a:rPr lang="en-GB" sz="2000" b="1" dirty="0" smtClean="0">
                <a:solidFill>
                  <a:srgbClr val="7030A0"/>
                </a:solidFill>
                <a:latin typeface="Segoe UI Semibold" pitchFamily="34" charset="0"/>
              </a:rPr>
              <a:t>REPEAT {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  <a:tabLst>
                <a:tab pos="534988" algn="l"/>
                <a:tab pos="895350" algn="l"/>
                <a:tab pos="5024438" algn="l"/>
              </a:tabLst>
            </a:pPr>
            <a:r>
              <a:rPr lang="en-GB" sz="2000" b="1" dirty="0">
                <a:solidFill>
                  <a:srgbClr val="7030A0"/>
                </a:solidFill>
                <a:latin typeface="Segoe UI Semibold" pitchFamily="34" charset="0"/>
              </a:rPr>
              <a:t>	</a:t>
            </a:r>
            <a:r>
              <a:rPr lang="en-GB" sz="2000" b="1" dirty="0" smtClean="0">
                <a:solidFill>
                  <a:srgbClr val="7030A0"/>
                </a:solidFill>
                <a:latin typeface="Segoe UI Semibold" pitchFamily="34" charset="0"/>
              </a:rPr>
              <a:t>Generate first number	</a:t>
            </a:r>
            <a:r>
              <a:rPr lang="en-GB" sz="2000" b="1" dirty="0" err="1" smtClean="0">
                <a:solidFill>
                  <a:srgbClr val="7030A0"/>
                </a:solidFill>
                <a:latin typeface="Segoe UI Semibold" pitchFamily="34" charset="0"/>
              </a:rPr>
              <a:t>int</a:t>
            </a:r>
            <a:r>
              <a:rPr lang="en-GB" sz="2000" b="1" dirty="0" smtClean="0">
                <a:solidFill>
                  <a:srgbClr val="7030A0"/>
                </a:solidFill>
                <a:latin typeface="Segoe UI Semibold" pitchFamily="34" charset="0"/>
              </a:rPr>
              <a:t> die1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  <a:tabLst>
                <a:tab pos="534988" algn="l"/>
                <a:tab pos="895350" algn="l"/>
                <a:tab pos="5024438" algn="l"/>
              </a:tabLst>
            </a:pPr>
            <a:r>
              <a:rPr lang="en-GB" sz="2000" b="1" dirty="0">
                <a:solidFill>
                  <a:srgbClr val="7030A0"/>
                </a:solidFill>
                <a:latin typeface="Segoe UI Semibold" pitchFamily="34" charset="0"/>
              </a:rPr>
              <a:t>	</a:t>
            </a:r>
            <a:r>
              <a:rPr lang="en-GB" sz="2000" b="1" dirty="0" smtClean="0">
                <a:solidFill>
                  <a:srgbClr val="7030A0"/>
                </a:solidFill>
                <a:latin typeface="Segoe UI Semibold" pitchFamily="34" charset="0"/>
              </a:rPr>
              <a:t>Generate second number	</a:t>
            </a:r>
            <a:r>
              <a:rPr lang="en-GB" sz="2000" b="1" dirty="0" err="1" smtClean="0">
                <a:solidFill>
                  <a:srgbClr val="7030A0"/>
                </a:solidFill>
                <a:latin typeface="Segoe UI Semibold" pitchFamily="34" charset="0"/>
              </a:rPr>
              <a:t>int</a:t>
            </a:r>
            <a:r>
              <a:rPr lang="en-GB" sz="2000" b="1" dirty="0" smtClean="0">
                <a:solidFill>
                  <a:srgbClr val="7030A0"/>
                </a:solidFill>
                <a:latin typeface="Segoe UI Semibold" pitchFamily="34" charset="0"/>
              </a:rPr>
              <a:t> die2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  <a:tabLst>
                <a:tab pos="534988" algn="l"/>
                <a:tab pos="895350" algn="l"/>
                <a:tab pos="5024438" algn="l"/>
              </a:tabLst>
            </a:pPr>
            <a:endParaRPr lang="en-GB" sz="2000" b="1" dirty="0" smtClean="0">
              <a:solidFill>
                <a:srgbClr val="7030A0"/>
              </a:solidFill>
              <a:latin typeface="Segoe UI Semibold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  <a:tabLst>
                <a:tab pos="534988" algn="l"/>
                <a:tab pos="895350" algn="l"/>
                <a:tab pos="5024438" algn="l"/>
              </a:tabLst>
            </a:pPr>
            <a:r>
              <a:rPr lang="en-GB" sz="2000" b="1" dirty="0">
                <a:solidFill>
                  <a:srgbClr val="7030A0"/>
                </a:solidFill>
                <a:latin typeface="Segoe UI Semibold" pitchFamily="34" charset="0"/>
              </a:rPr>
              <a:t>	</a:t>
            </a:r>
            <a:r>
              <a:rPr lang="en-GB" sz="2000" b="1" dirty="0" smtClean="0">
                <a:solidFill>
                  <a:srgbClr val="7030A0"/>
                </a:solidFill>
                <a:latin typeface="Segoe UI Semibold" pitchFamily="34" charset="0"/>
              </a:rPr>
              <a:t>Output the numbers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  <a:tabLst>
                <a:tab pos="534988" algn="l"/>
                <a:tab pos="895350" algn="l"/>
                <a:tab pos="5024438" algn="l"/>
              </a:tabLst>
            </a:pPr>
            <a:r>
              <a:rPr lang="en-GB" sz="2000" b="1" dirty="0">
                <a:solidFill>
                  <a:srgbClr val="7030A0"/>
                </a:solidFill>
                <a:latin typeface="Segoe UI Semibold" pitchFamily="34" charset="0"/>
              </a:rPr>
              <a:t>	</a:t>
            </a:r>
            <a:r>
              <a:rPr lang="en-GB" sz="2000" b="1" dirty="0" smtClean="0">
                <a:solidFill>
                  <a:srgbClr val="7030A0"/>
                </a:solidFill>
                <a:latin typeface="Segoe UI Semibold" pitchFamily="34" charset="0"/>
              </a:rPr>
              <a:t>Prompt user to continue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  <a:tabLst>
                <a:tab pos="534988" algn="l"/>
                <a:tab pos="895350" algn="l"/>
                <a:tab pos="5024438" algn="l"/>
              </a:tabLst>
            </a:pPr>
            <a:r>
              <a:rPr lang="en-GB" sz="2000" b="1" dirty="0">
                <a:solidFill>
                  <a:srgbClr val="7030A0"/>
                </a:solidFill>
                <a:latin typeface="Segoe UI Semibold" pitchFamily="34" charset="0"/>
              </a:rPr>
              <a:t>	</a:t>
            </a:r>
            <a:r>
              <a:rPr lang="en-GB" sz="2000" b="1" dirty="0" smtClean="0">
                <a:solidFill>
                  <a:srgbClr val="7030A0"/>
                </a:solidFill>
                <a:latin typeface="Segoe UI Semibold" pitchFamily="34" charset="0"/>
              </a:rPr>
              <a:t>Read response	char response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  <a:tabLst>
                <a:tab pos="534988" algn="l"/>
                <a:tab pos="895350" algn="l"/>
                <a:tab pos="5024438" algn="l"/>
              </a:tabLst>
            </a:pPr>
            <a:endParaRPr lang="en-GB" sz="2000" b="1" dirty="0" smtClean="0">
              <a:solidFill>
                <a:srgbClr val="7030A0"/>
              </a:solidFill>
              <a:latin typeface="Segoe UI Semibold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  <a:tabLst>
                <a:tab pos="534988" algn="l"/>
                <a:tab pos="895350" algn="l"/>
                <a:tab pos="5024438" algn="l"/>
              </a:tabLst>
            </a:pPr>
            <a:r>
              <a:rPr lang="en-GB" sz="2000" b="1" dirty="0" smtClean="0">
                <a:solidFill>
                  <a:srgbClr val="7030A0"/>
                </a:solidFill>
                <a:latin typeface="Segoe UI Semibold" pitchFamily="34" charset="0"/>
              </a:rPr>
              <a:t>} while (response </a:t>
            </a:r>
            <a:r>
              <a:rPr lang="en-GB" sz="2000" b="1" dirty="0">
                <a:solidFill>
                  <a:srgbClr val="7030A0"/>
                </a:solidFill>
                <a:latin typeface="Segoe UI Semibold" pitchFamily="34" charset="0"/>
              </a:rPr>
              <a:t>= 'Y</a:t>
            </a:r>
            <a:r>
              <a:rPr lang="en-GB" sz="2000" b="1" dirty="0" smtClean="0">
                <a:solidFill>
                  <a:srgbClr val="7030A0"/>
                </a:solidFill>
                <a:latin typeface="Segoe UI Semibold" pitchFamily="34" charset="0"/>
              </a:rPr>
              <a:t>')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76934"/>
          </a:xfrm>
        </p:spPr>
        <p:txBody>
          <a:bodyPr>
            <a:normAutofit/>
          </a:bodyPr>
          <a:lstStyle/>
          <a:p>
            <a:r>
              <a:rPr lang="en-GB" sz="3600" dirty="0" smtClean="0"/>
              <a:t>do </a:t>
            </a:r>
            <a:r>
              <a:rPr lang="en-GB" sz="3600" dirty="0"/>
              <a:t>… while </a:t>
            </a:r>
            <a:r>
              <a:rPr lang="en-GB" sz="2400" dirty="0" smtClean="0"/>
              <a:t>(Dice.java)</a:t>
            </a:r>
            <a:endParaRPr lang="en-GB" sz="24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076056" y="2852936"/>
            <a:ext cx="0" cy="31683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1787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07504" y="1628800"/>
            <a:ext cx="8962068" cy="5112568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627063" algn="l"/>
                <a:tab pos="893763" algn="l"/>
                <a:tab pos="5024438" algn="l"/>
              </a:tabLst>
            </a:pPr>
            <a:r>
              <a:rPr lang="en-GB" sz="1800" b="1" dirty="0"/>
              <a:t>Roll a pair of die and print the resulting numbers until the user wishes to stop</a:t>
            </a:r>
          </a:p>
          <a:p>
            <a:pPr marL="0" indent="0">
              <a:lnSpc>
                <a:spcPct val="140000"/>
              </a:lnSpc>
              <a:spcBef>
                <a:spcPts val="0"/>
              </a:spcBef>
              <a:buNone/>
              <a:tabLst>
                <a:tab pos="627063" algn="l"/>
                <a:tab pos="893763" algn="l"/>
                <a:tab pos="5024438" algn="l"/>
              </a:tabLst>
            </a:pPr>
            <a:endParaRPr lang="en-GB" sz="1600" b="1" dirty="0"/>
          </a:p>
          <a:p>
            <a:pPr marL="109728" indent="0">
              <a:lnSpc>
                <a:spcPct val="140000"/>
              </a:lnSpc>
              <a:spcBef>
                <a:spcPts val="0"/>
              </a:spcBef>
              <a:buNone/>
              <a:tabLst>
                <a:tab pos="627063" algn="l"/>
                <a:tab pos="893763" algn="l"/>
                <a:tab pos="5024438" algn="l"/>
              </a:tabLst>
            </a:pPr>
            <a:r>
              <a:rPr lang="en-GB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15	</a:t>
            </a:r>
            <a:r>
              <a:rPr lang="en-GB" sz="16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GB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die1, die2;</a:t>
            </a:r>
          </a:p>
          <a:p>
            <a:pPr marL="109728" indent="0">
              <a:lnSpc>
                <a:spcPct val="140000"/>
              </a:lnSpc>
              <a:spcBef>
                <a:spcPts val="0"/>
              </a:spcBef>
              <a:buNone/>
              <a:tabLst>
                <a:tab pos="627063" algn="l"/>
                <a:tab pos="893763" algn="l"/>
                <a:tab pos="5024438" algn="l"/>
              </a:tabLst>
            </a:pPr>
            <a:r>
              <a:rPr lang="en-GB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16	</a:t>
            </a:r>
            <a:r>
              <a:rPr lang="en-GB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response;</a:t>
            </a:r>
          </a:p>
          <a:p>
            <a:pPr marL="109728" indent="0">
              <a:lnSpc>
                <a:spcPct val="140000"/>
              </a:lnSpc>
              <a:spcBef>
                <a:spcPts val="0"/>
              </a:spcBef>
              <a:buNone/>
              <a:tabLst>
                <a:tab pos="627063" algn="l"/>
                <a:tab pos="893763" algn="l"/>
                <a:tab pos="5024438" algn="l"/>
              </a:tabLst>
            </a:pPr>
            <a:r>
              <a:rPr lang="en-GB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17</a:t>
            </a:r>
            <a:endParaRPr lang="en-GB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indent="0">
              <a:lnSpc>
                <a:spcPct val="140000"/>
              </a:lnSpc>
              <a:spcBef>
                <a:spcPts val="0"/>
              </a:spcBef>
              <a:buNone/>
              <a:tabLst>
                <a:tab pos="627063" algn="l"/>
                <a:tab pos="893763" algn="l"/>
                <a:tab pos="5024438" algn="l"/>
              </a:tabLst>
            </a:pPr>
            <a:r>
              <a:rPr lang="en-GB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18	</a:t>
            </a:r>
            <a:r>
              <a:rPr lang="en-GB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 {</a:t>
            </a:r>
          </a:p>
          <a:p>
            <a:pPr marL="109728" indent="0">
              <a:lnSpc>
                <a:spcPct val="140000"/>
              </a:lnSpc>
              <a:spcBef>
                <a:spcPts val="0"/>
              </a:spcBef>
              <a:buNone/>
              <a:tabLst>
                <a:tab pos="627063" algn="l"/>
                <a:tab pos="893763" algn="l"/>
                <a:tab pos="5024438" algn="l"/>
              </a:tabLst>
            </a:pPr>
            <a:r>
              <a:rPr lang="en-GB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19	</a:t>
            </a:r>
            <a:r>
              <a:rPr lang="en-GB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die1</a:t>
            </a:r>
            <a:r>
              <a:rPr lang="en-GB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GB" sz="16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GB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((</a:t>
            </a:r>
            <a:r>
              <a:rPr lang="en-GB" sz="16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Math.random</a:t>
            </a:r>
            <a:r>
              <a:rPr lang="en-GB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* 6) + 1</a:t>
            </a:r>
            <a:r>
              <a:rPr lang="en-GB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  </a:t>
            </a:r>
            <a:r>
              <a:rPr lang="en-GB" sz="16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Value in range 1-6</a:t>
            </a:r>
            <a:endParaRPr lang="en-GB" sz="1600" b="1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indent="0">
              <a:lnSpc>
                <a:spcPct val="140000"/>
              </a:lnSpc>
              <a:spcBef>
                <a:spcPts val="0"/>
              </a:spcBef>
              <a:buNone/>
              <a:tabLst>
                <a:tab pos="627063" algn="l"/>
                <a:tab pos="893763" algn="l"/>
                <a:tab pos="5024438" algn="l"/>
              </a:tabLst>
            </a:pPr>
            <a:r>
              <a:rPr lang="en-GB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20		die2</a:t>
            </a:r>
            <a:r>
              <a:rPr lang="en-GB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(</a:t>
            </a:r>
            <a:r>
              <a:rPr lang="en-GB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GB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GB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((</a:t>
            </a:r>
            <a:r>
              <a:rPr lang="en-GB" sz="16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Math.random</a:t>
            </a:r>
            <a:r>
              <a:rPr lang="en-GB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* 6</a:t>
            </a:r>
            <a:r>
              <a:rPr lang="en-GB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+ 1</a:t>
            </a:r>
            <a:r>
              <a:rPr lang="en-GB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r>
              <a:rPr lang="en-GB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6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</a:t>
            </a:r>
            <a:r>
              <a:rPr lang="en-GB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 in range </a:t>
            </a:r>
            <a:r>
              <a:rPr lang="en-GB" sz="16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1-6</a:t>
            </a:r>
            <a:endParaRPr lang="en-GB" sz="16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indent="0">
              <a:lnSpc>
                <a:spcPct val="140000"/>
              </a:lnSpc>
              <a:spcBef>
                <a:spcPts val="0"/>
              </a:spcBef>
              <a:buNone/>
              <a:tabLst>
                <a:tab pos="627063" algn="l"/>
                <a:tab pos="893763" algn="l"/>
                <a:tab pos="5024438" algn="l"/>
              </a:tabLst>
            </a:pPr>
            <a:r>
              <a:rPr lang="en-GB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21		</a:t>
            </a:r>
            <a:r>
              <a:rPr lang="en-GB" sz="16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GB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("The numbers are </a:t>
            </a:r>
            <a:r>
              <a:rPr lang="en-GB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GB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GB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die1</a:t>
            </a:r>
            <a:r>
              <a:rPr lang="en-GB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GB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GB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and </a:t>
            </a:r>
            <a:r>
              <a:rPr lang="en-GB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GB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GB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die2</a:t>
            </a:r>
            <a:r>
              <a:rPr lang="en-GB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GB" sz="1600" b="1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indent="0">
              <a:lnSpc>
                <a:spcPct val="140000"/>
              </a:lnSpc>
              <a:spcBef>
                <a:spcPts val="0"/>
              </a:spcBef>
              <a:buNone/>
              <a:tabLst>
                <a:tab pos="627063" algn="l"/>
                <a:tab pos="893763" algn="l"/>
                <a:tab pos="5024438" algn="l"/>
              </a:tabLst>
            </a:pPr>
            <a:endParaRPr lang="en-GB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indent="0">
              <a:lnSpc>
                <a:spcPct val="140000"/>
              </a:lnSpc>
              <a:spcBef>
                <a:spcPts val="0"/>
              </a:spcBef>
              <a:buNone/>
              <a:tabLst>
                <a:tab pos="627063" algn="l"/>
                <a:tab pos="893763" algn="l"/>
                <a:tab pos="5024438" algn="l"/>
              </a:tabLst>
            </a:pPr>
            <a:r>
              <a:rPr lang="en-GB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22</a:t>
            </a:r>
            <a:r>
              <a:rPr lang="en-GB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16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GB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GB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GB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 you want to continue (Y/N)? </a:t>
            </a:r>
            <a:r>
              <a:rPr lang="en-GB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GB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109728" indent="0">
              <a:lnSpc>
                <a:spcPct val="140000"/>
              </a:lnSpc>
              <a:spcBef>
                <a:spcPts val="0"/>
              </a:spcBef>
              <a:buNone/>
              <a:tabLst>
                <a:tab pos="627063" algn="l"/>
                <a:tab pos="893763" algn="l"/>
                <a:tab pos="5024438" algn="l"/>
              </a:tabLst>
            </a:pPr>
            <a:r>
              <a:rPr lang="en-GB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23		</a:t>
            </a:r>
            <a:r>
              <a:rPr lang="en-GB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response </a:t>
            </a:r>
            <a:r>
              <a:rPr lang="en-GB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GB" sz="16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keyboard.nextLine</a:t>
            </a:r>
            <a:r>
              <a:rPr lang="en-GB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().</a:t>
            </a:r>
            <a:r>
              <a:rPr lang="en-GB" sz="16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charAt</a:t>
            </a:r>
            <a:r>
              <a:rPr lang="en-GB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(0</a:t>
            </a:r>
            <a:r>
              <a:rPr lang="en-GB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109728" indent="0">
              <a:lnSpc>
                <a:spcPct val="140000"/>
              </a:lnSpc>
              <a:spcBef>
                <a:spcPts val="0"/>
              </a:spcBef>
              <a:buNone/>
              <a:tabLst>
                <a:tab pos="627063" algn="l"/>
                <a:tab pos="893763" algn="l"/>
                <a:tab pos="5024438" algn="l"/>
              </a:tabLst>
            </a:pPr>
            <a:endParaRPr lang="en-GB" sz="1600" b="1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indent="0">
              <a:lnSpc>
                <a:spcPct val="140000"/>
              </a:lnSpc>
              <a:spcBef>
                <a:spcPts val="0"/>
              </a:spcBef>
              <a:buNone/>
              <a:tabLst>
                <a:tab pos="627063" algn="l"/>
                <a:tab pos="893763" algn="l"/>
                <a:tab pos="5024438" algn="l"/>
              </a:tabLst>
            </a:pPr>
            <a:r>
              <a:rPr lang="en-GB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24	</a:t>
            </a:r>
            <a:r>
              <a:rPr lang="en-GB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while (response == 'Y');</a:t>
            </a:r>
          </a:p>
          <a:p>
            <a:pPr marL="109728" indent="0">
              <a:lnSpc>
                <a:spcPct val="140000"/>
              </a:lnSpc>
              <a:spcBef>
                <a:spcPts val="0"/>
              </a:spcBef>
              <a:buNone/>
              <a:tabLst>
                <a:tab pos="627063" algn="l"/>
                <a:tab pos="893763" algn="l"/>
                <a:tab pos="5024438" algn="l"/>
              </a:tabLst>
            </a:pPr>
            <a:r>
              <a:rPr lang="en-GB" sz="16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	EXIT ON FALSE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44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76934"/>
          </a:xfrm>
        </p:spPr>
        <p:txBody>
          <a:bodyPr>
            <a:normAutofit/>
          </a:bodyPr>
          <a:lstStyle/>
          <a:p>
            <a:r>
              <a:rPr lang="en-GB" sz="3600" dirty="0" smtClean="0"/>
              <a:t>do </a:t>
            </a:r>
            <a:r>
              <a:rPr lang="en-GB" sz="3600" dirty="0"/>
              <a:t>… while </a:t>
            </a:r>
            <a:r>
              <a:rPr lang="en-GB" sz="2400" dirty="0" smtClean="0"/>
              <a:t>(Dice.java)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713178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uiExpand="1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776236601"/>
              </p:ext>
            </p:extLst>
          </p:nvPr>
        </p:nvGraphicFramePr>
        <p:xfrm>
          <a:off x="386300" y="1464830"/>
          <a:ext cx="8064000" cy="51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000"/>
                <a:gridCol w="900000"/>
                <a:gridCol w="900000"/>
                <a:gridCol w="1008000"/>
                <a:gridCol w="1440000"/>
                <a:gridCol w="3240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Segoe UI Semibold" pitchFamily="34" charset="0"/>
                        </a:rPr>
                        <a:t>Line No.</a:t>
                      </a:r>
                      <a:endParaRPr lang="en-GB" sz="1400" b="1" dirty="0">
                        <a:latin typeface="Segoe UI Semibold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Segoe UI Semibold" pitchFamily="34" charset="0"/>
                        </a:rPr>
                        <a:t>die1</a:t>
                      </a:r>
                      <a:endParaRPr lang="en-GB" sz="1400" b="1" dirty="0">
                        <a:latin typeface="Segoe UI Semibold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Segoe UI Semibold" pitchFamily="34" charset="0"/>
                        </a:rPr>
                        <a:t>die2</a:t>
                      </a:r>
                      <a:endParaRPr lang="en-GB" sz="1400" b="1" dirty="0">
                        <a:latin typeface="Segoe UI Semibold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Segoe UI Semibold" pitchFamily="34" charset="0"/>
                        </a:rPr>
                        <a:t>response</a:t>
                      </a:r>
                      <a:endParaRPr lang="en-GB" sz="1400" b="1" dirty="0">
                        <a:latin typeface="Segoe UI Semibold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Segoe UI Semibold" pitchFamily="34" charset="0"/>
                        </a:rPr>
                        <a:t>response = 'Y'</a:t>
                      </a:r>
                      <a:endParaRPr lang="en-GB" sz="1400" b="1" dirty="0">
                        <a:latin typeface="Segoe UI Semibold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Segoe UI Semibold" pitchFamily="34" charset="0"/>
                        </a:rPr>
                        <a:t>Output</a:t>
                      </a:r>
                      <a:endParaRPr lang="en-GB" sz="1400" b="1" dirty="0">
                        <a:latin typeface="Segoe UI Semibold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95536" y="2083489"/>
            <a:ext cx="8352928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76213" algn="ctr"/>
                <a:tab pos="895350" algn="ctr"/>
                <a:tab pos="1792288" algn="ctr"/>
                <a:tab pos="2779713" algn="ctr"/>
                <a:tab pos="4037013" algn="ctr"/>
                <a:tab pos="5106988" algn="l"/>
              </a:tabLst>
            </a:pPr>
            <a:r>
              <a:rPr lang="en-GB" dirty="0" smtClean="0"/>
              <a:t>	</a:t>
            </a:r>
            <a:r>
              <a:rPr lang="en-GB" sz="1400" b="1" dirty="0" smtClean="0">
                <a:latin typeface="Segoe UI Semibold" pitchFamily="34" charset="0"/>
              </a:rPr>
              <a:t>19	3						</a:t>
            </a:r>
          </a:p>
          <a:p>
            <a:pPr>
              <a:tabLst>
                <a:tab pos="176213" algn="ctr"/>
                <a:tab pos="895350" algn="ctr"/>
                <a:tab pos="1792288" algn="ctr"/>
                <a:tab pos="2779713" algn="ctr"/>
                <a:tab pos="4037013" algn="ctr"/>
                <a:tab pos="5106988" algn="l"/>
              </a:tabLst>
            </a:pPr>
            <a:r>
              <a:rPr lang="en-GB" sz="1400" b="1" dirty="0">
                <a:latin typeface="Segoe UI Semibold" pitchFamily="34" charset="0"/>
              </a:rPr>
              <a:t>	</a:t>
            </a:r>
            <a:r>
              <a:rPr lang="en-GB" sz="1400" b="1" dirty="0" smtClean="0">
                <a:latin typeface="Segoe UI Semibold" pitchFamily="34" charset="0"/>
              </a:rPr>
              <a:t>20		4</a:t>
            </a:r>
            <a:r>
              <a:rPr lang="en-GB" sz="1400" b="1" dirty="0">
                <a:latin typeface="Segoe UI Semibold" pitchFamily="34" charset="0"/>
              </a:rPr>
              <a:t>	</a:t>
            </a:r>
            <a:endParaRPr lang="en-GB" sz="1400" b="1" dirty="0" smtClean="0">
              <a:latin typeface="Segoe UI Semibold" pitchFamily="34" charset="0"/>
            </a:endParaRPr>
          </a:p>
          <a:p>
            <a:pPr>
              <a:tabLst>
                <a:tab pos="176213" algn="ctr"/>
                <a:tab pos="895350" algn="ctr"/>
                <a:tab pos="1792288" algn="ctr"/>
                <a:tab pos="2779713" algn="ctr"/>
                <a:tab pos="4037013" algn="ctr"/>
                <a:tab pos="5106988" algn="l"/>
              </a:tabLst>
            </a:pPr>
            <a:r>
              <a:rPr lang="en-GB" sz="1400" b="1" dirty="0">
                <a:latin typeface="Segoe UI Semibold" pitchFamily="34" charset="0"/>
              </a:rPr>
              <a:t>	</a:t>
            </a:r>
            <a:r>
              <a:rPr lang="en-GB" sz="1400" b="1" dirty="0" smtClean="0">
                <a:latin typeface="Segoe UI Semibold" pitchFamily="34" charset="0"/>
              </a:rPr>
              <a:t>21					</a:t>
            </a:r>
            <a:r>
              <a:rPr lang="en-GB" sz="1400" b="1" dirty="0" smtClean="0">
                <a:solidFill>
                  <a:srgbClr val="00B050"/>
                </a:solidFill>
                <a:latin typeface="Segoe UI Semibold" pitchFamily="34" charset="0"/>
              </a:rPr>
              <a:t>The numbers are 3 and 4</a:t>
            </a:r>
            <a:r>
              <a:rPr lang="en-GB" sz="1400" b="1" dirty="0" smtClean="0">
                <a:latin typeface="Segoe UI Semibold" pitchFamily="34" charset="0"/>
              </a:rPr>
              <a:t>	</a:t>
            </a:r>
          </a:p>
          <a:p>
            <a:pPr>
              <a:tabLst>
                <a:tab pos="176213" algn="ctr"/>
                <a:tab pos="895350" algn="ctr"/>
                <a:tab pos="1792288" algn="ctr"/>
                <a:tab pos="2779713" algn="ctr"/>
                <a:tab pos="4037013" algn="ctr"/>
                <a:tab pos="5106988" algn="l"/>
              </a:tabLst>
            </a:pPr>
            <a:r>
              <a:rPr lang="en-GB" sz="1400" b="1" dirty="0" smtClean="0">
                <a:latin typeface="Segoe UI Semibold" pitchFamily="34" charset="0"/>
              </a:rPr>
              <a:t>	22	</a:t>
            </a:r>
            <a:r>
              <a:rPr lang="en-GB" sz="1400" b="1" dirty="0">
                <a:latin typeface="Segoe UI Semibold" pitchFamily="34" charset="0"/>
              </a:rPr>
              <a:t>	 </a:t>
            </a:r>
            <a:r>
              <a:rPr lang="en-GB" sz="1400" b="1" dirty="0" smtClean="0">
                <a:latin typeface="Segoe UI Semibold" pitchFamily="34" charset="0"/>
              </a:rPr>
              <a:t>			</a:t>
            </a:r>
            <a:r>
              <a:rPr lang="en-GB" sz="1400" b="1" dirty="0" smtClean="0">
                <a:solidFill>
                  <a:srgbClr val="00B050"/>
                </a:solidFill>
                <a:latin typeface="Segoe UI Semibold" pitchFamily="34" charset="0"/>
              </a:rPr>
              <a:t>Do you want to continue (Y/N)?</a:t>
            </a:r>
          </a:p>
          <a:p>
            <a:pPr>
              <a:tabLst>
                <a:tab pos="176213" algn="ctr"/>
                <a:tab pos="895350" algn="ctr"/>
                <a:tab pos="1792288" algn="ctr"/>
                <a:tab pos="2779713" algn="ctr"/>
                <a:tab pos="4037013" algn="ctr"/>
                <a:tab pos="5106988" algn="l"/>
              </a:tabLst>
            </a:pPr>
            <a:r>
              <a:rPr lang="en-GB" sz="1400" b="1" dirty="0">
                <a:latin typeface="Segoe UI Semibold" pitchFamily="34" charset="0"/>
              </a:rPr>
              <a:t>	</a:t>
            </a:r>
            <a:r>
              <a:rPr lang="en-GB" sz="1400" b="1" dirty="0" smtClean="0">
                <a:latin typeface="Segoe UI Semibold" pitchFamily="34" charset="0"/>
              </a:rPr>
              <a:t>23			</a:t>
            </a:r>
            <a:r>
              <a:rPr lang="en-GB" sz="1400" b="1" dirty="0">
                <a:latin typeface="Segoe UI Semibold" pitchFamily="34" charset="0"/>
              </a:rPr>
              <a:t>Y</a:t>
            </a:r>
            <a:endParaRPr lang="en-GB" sz="1400" b="1" dirty="0" smtClean="0">
              <a:latin typeface="Segoe UI Semibold" pitchFamily="34" charset="0"/>
            </a:endParaRPr>
          </a:p>
          <a:p>
            <a:pPr>
              <a:tabLst>
                <a:tab pos="176213" algn="ctr"/>
                <a:tab pos="895350" algn="ctr"/>
                <a:tab pos="1792288" algn="ctr"/>
                <a:tab pos="2779713" algn="ctr"/>
                <a:tab pos="4037013" algn="ctr"/>
                <a:tab pos="5106988" algn="l"/>
              </a:tabLst>
            </a:pPr>
            <a:r>
              <a:rPr lang="en-GB" sz="1400" b="1" dirty="0">
                <a:latin typeface="Segoe UI Semibold" pitchFamily="34" charset="0"/>
              </a:rPr>
              <a:t>	</a:t>
            </a:r>
            <a:r>
              <a:rPr lang="en-GB" sz="1400" b="1" dirty="0" smtClean="0">
                <a:latin typeface="Segoe UI Semibold" pitchFamily="34" charset="0"/>
              </a:rPr>
              <a:t>24				</a:t>
            </a:r>
            <a:r>
              <a:rPr lang="en-GB" sz="1400" b="1" dirty="0">
                <a:latin typeface="Segoe UI Semibold" pitchFamily="34" charset="0"/>
              </a:rPr>
              <a:t>('Y</a:t>
            </a:r>
            <a:r>
              <a:rPr lang="en-GB" sz="1400" b="1" dirty="0" smtClean="0">
                <a:latin typeface="Segoe UI Semibold" pitchFamily="34" charset="0"/>
              </a:rPr>
              <a:t>' == </a:t>
            </a:r>
            <a:r>
              <a:rPr lang="en-GB" sz="1400" b="1" dirty="0">
                <a:latin typeface="Segoe UI Semibold" pitchFamily="34" charset="0"/>
              </a:rPr>
              <a:t>'Y</a:t>
            </a:r>
            <a:r>
              <a:rPr lang="en-GB" sz="1400" b="1" dirty="0" smtClean="0">
                <a:latin typeface="Segoe UI Semibold" pitchFamily="34" charset="0"/>
              </a:rPr>
              <a:t>') = T</a:t>
            </a:r>
          </a:p>
          <a:p>
            <a:pPr>
              <a:tabLst>
                <a:tab pos="176213" algn="ctr"/>
                <a:tab pos="895350" algn="ctr"/>
                <a:tab pos="1792288" algn="ctr"/>
                <a:tab pos="2779713" algn="ctr"/>
                <a:tab pos="4037013" algn="ctr"/>
                <a:tab pos="5106988" algn="l"/>
              </a:tabLst>
            </a:pPr>
            <a:endParaRPr lang="en-GB" sz="1400" b="1" dirty="0" smtClean="0">
              <a:latin typeface="Segoe UI Semibold" pitchFamily="34" charset="0"/>
            </a:endParaRPr>
          </a:p>
          <a:p>
            <a:pPr>
              <a:tabLst>
                <a:tab pos="176213" algn="ctr"/>
                <a:tab pos="895350" algn="ctr"/>
                <a:tab pos="1792288" algn="ctr"/>
                <a:tab pos="2779713" algn="ctr"/>
                <a:tab pos="4037013" algn="ctr"/>
                <a:tab pos="5106988" algn="l"/>
              </a:tabLst>
            </a:pPr>
            <a:r>
              <a:rPr lang="en-GB" sz="1400" b="1" dirty="0">
                <a:latin typeface="Segoe UI Semibold" pitchFamily="34" charset="0"/>
              </a:rPr>
              <a:t>	</a:t>
            </a:r>
            <a:r>
              <a:rPr lang="en-GB" sz="1400" b="1" dirty="0" smtClean="0">
                <a:latin typeface="Segoe UI Semibold" pitchFamily="34" charset="0"/>
              </a:rPr>
              <a:t>19</a:t>
            </a:r>
            <a:r>
              <a:rPr lang="en-GB" sz="1400" b="1" dirty="0">
                <a:latin typeface="Segoe UI Semibold" pitchFamily="34" charset="0"/>
              </a:rPr>
              <a:t>	</a:t>
            </a:r>
            <a:r>
              <a:rPr lang="en-GB" sz="1400" b="1" dirty="0" smtClean="0">
                <a:latin typeface="Segoe UI Semibold" pitchFamily="34" charset="0"/>
              </a:rPr>
              <a:t>2</a:t>
            </a:r>
            <a:r>
              <a:rPr lang="en-GB" sz="1400" b="1" dirty="0">
                <a:latin typeface="Segoe UI Semibold" pitchFamily="34" charset="0"/>
              </a:rPr>
              <a:t>						</a:t>
            </a:r>
          </a:p>
          <a:p>
            <a:pPr>
              <a:tabLst>
                <a:tab pos="176213" algn="ctr"/>
                <a:tab pos="895350" algn="ctr"/>
                <a:tab pos="1792288" algn="ctr"/>
                <a:tab pos="2779713" algn="ctr"/>
                <a:tab pos="4037013" algn="ctr"/>
                <a:tab pos="5106988" algn="l"/>
              </a:tabLst>
            </a:pPr>
            <a:r>
              <a:rPr lang="en-GB" sz="1400" b="1" dirty="0">
                <a:latin typeface="Segoe UI Semibold" pitchFamily="34" charset="0"/>
              </a:rPr>
              <a:t>	</a:t>
            </a:r>
            <a:r>
              <a:rPr lang="en-GB" sz="1400" b="1" dirty="0" smtClean="0">
                <a:latin typeface="Segoe UI Semibold" pitchFamily="34" charset="0"/>
              </a:rPr>
              <a:t>20</a:t>
            </a:r>
            <a:r>
              <a:rPr lang="en-GB" sz="1400" b="1" dirty="0">
                <a:latin typeface="Segoe UI Semibold" pitchFamily="34" charset="0"/>
              </a:rPr>
              <a:t>		</a:t>
            </a:r>
            <a:r>
              <a:rPr lang="en-GB" sz="1400" b="1" dirty="0" smtClean="0">
                <a:latin typeface="Segoe UI Semibold" pitchFamily="34" charset="0"/>
              </a:rPr>
              <a:t>6</a:t>
            </a:r>
            <a:r>
              <a:rPr lang="en-GB" sz="1400" b="1" dirty="0">
                <a:latin typeface="Segoe UI Semibold" pitchFamily="34" charset="0"/>
              </a:rPr>
              <a:t>	</a:t>
            </a:r>
          </a:p>
          <a:p>
            <a:pPr>
              <a:tabLst>
                <a:tab pos="176213" algn="ctr"/>
                <a:tab pos="895350" algn="ctr"/>
                <a:tab pos="1792288" algn="ctr"/>
                <a:tab pos="2779713" algn="ctr"/>
                <a:tab pos="4037013" algn="ctr"/>
                <a:tab pos="5106988" algn="l"/>
              </a:tabLst>
            </a:pPr>
            <a:r>
              <a:rPr lang="en-GB" sz="1400" b="1" dirty="0">
                <a:latin typeface="Segoe UI Semibold" pitchFamily="34" charset="0"/>
              </a:rPr>
              <a:t>	</a:t>
            </a:r>
            <a:r>
              <a:rPr lang="en-GB" sz="1400" b="1" dirty="0" smtClean="0">
                <a:latin typeface="Segoe UI Semibold" pitchFamily="34" charset="0"/>
              </a:rPr>
              <a:t>21</a:t>
            </a:r>
            <a:r>
              <a:rPr lang="en-GB" sz="1400" b="1" dirty="0">
                <a:latin typeface="Segoe UI Semibold" pitchFamily="34" charset="0"/>
              </a:rPr>
              <a:t>					</a:t>
            </a:r>
            <a:r>
              <a:rPr lang="en-GB" sz="1400" b="1" dirty="0">
                <a:solidFill>
                  <a:srgbClr val="00B050"/>
                </a:solidFill>
                <a:latin typeface="Segoe UI Semibold" pitchFamily="34" charset="0"/>
              </a:rPr>
              <a:t>The numbers are </a:t>
            </a:r>
            <a:r>
              <a:rPr lang="en-GB" sz="1400" b="1" dirty="0" smtClean="0">
                <a:solidFill>
                  <a:srgbClr val="00B050"/>
                </a:solidFill>
                <a:latin typeface="Segoe UI Semibold" pitchFamily="34" charset="0"/>
              </a:rPr>
              <a:t>2 </a:t>
            </a:r>
            <a:r>
              <a:rPr lang="en-GB" sz="1400" b="1" dirty="0">
                <a:solidFill>
                  <a:srgbClr val="00B050"/>
                </a:solidFill>
                <a:latin typeface="Segoe UI Semibold" pitchFamily="34" charset="0"/>
              </a:rPr>
              <a:t>and </a:t>
            </a:r>
            <a:r>
              <a:rPr lang="en-GB" sz="1400" b="1" dirty="0" smtClean="0">
                <a:solidFill>
                  <a:srgbClr val="00B050"/>
                </a:solidFill>
                <a:latin typeface="Segoe UI Semibold" pitchFamily="34" charset="0"/>
              </a:rPr>
              <a:t>6</a:t>
            </a:r>
            <a:r>
              <a:rPr lang="en-GB" sz="1400" b="1" dirty="0">
                <a:solidFill>
                  <a:srgbClr val="00B050"/>
                </a:solidFill>
                <a:latin typeface="Segoe UI Semibold" pitchFamily="34" charset="0"/>
              </a:rPr>
              <a:t>	</a:t>
            </a:r>
          </a:p>
          <a:p>
            <a:pPr>
              <a:tabLst>
                <a:tab pos="176213" algn="ctr"/>
                <a:tab pos="895350" algn="ctr"/>
                <a:tab pos="1792288" algn="ctr"/>
                <a:tab pos="2779713" algn="ctr"/>
                <a:tab pos="4037013" algn="ctr"/>
                <a:tab pos="5106988" algn="l"/>
              </a:tabLst>
            </a:pPr>
            <a:r>
              <a:rPr lang="en-GB" sz="1400" b="1" dirty="0">
                <a:latin typeface="Segoe UI Semibold" pitchFamily="34" charset="0"/>
              </a:rPr>
              <a:t>	</a:t>
            </a:r>
            <a:r>
              <a:rPr lang="en-GB" sz="1400" b="1" dirty="0" smtClean="0">
                <a:latin typeface="Segoe UI Semibold" pitchFamily="34" charset="0"/>
              </a:rPr>
              <a:t>22</a:t>
            </a:r>
            <a:r>
              <a:rPr lang="en-GB" sz="1400" b="1" dirty="0">
                <a:latin typeface="Segoe UI Semibold" pitchFamily="34" charset="0"/>
              </a:rPr>
              <a:t>		 			</a:t>
            </a:r>
            <a:r>
              <a:rPr lang="en-GB" sz="1400" b="1" dirty="0">
                <a:solidFill>
                  <a:srgbClr val="00B050"/>
                </a:solidFill>
                <a:latin typeface="Segoe UI Semibold" pitchFamily="34" charset="0"/>
              </a:rPr>
              <a:t>Do you want to continue (Y/N)?</a:t>
            </a:r>
          </a:p>
          <a:p>
            <a:pPr>
              <a:tabLst>
                <a:tab pos="176213" algn="ctr"/>
                <a:tab pos="895350" algn="ctr"/>
                <a:tab pos="1792288" algn="ctr"/>
                <a:tab pos="2779713" algn="ctr"/>
                <a:tab pos="4037013" algn="ctr"/>
                <a:tab pos="5106988" algn="l"/>
              </a:tabLst>
            </a:pPr>
            <a:r>
              <a:rPr lang="en-GB" sz="1400" b="1" dirty="0">
                <a:latin typeface="Segoe UI Semibold" pitchFamily="34" charset="0"/>
              </a:rPr>
              <a:t>	</a:t>
            </a:r>
            <a:r>
              <a:rPr lang="en-GB" sz="1400" b="1" dirty="0" smtClean="0">
                <a:latin typeface="Segoe UI Semibold" pitchFamily="34" charset="0"/>
              </a:rPr>
              <a:t>23</a:t>
            </a:r>
            <a:r>
              <a:rPr lang="en-GB" sz="1400" b="1" dirty="0">
                <a:latin typeface="Segoe UI Semibold" pitchFamily="34" charset="0"/>
              </a:rPr>
              <a:t>			Y</a:t>
            </a:r>
          </a:p>
          <a:p>
            <a:pPr>
              <a:tabLst>
                <a:tab pos="176213" algn="ctr"/>
                <a:tab pos="895350" algn="ctr"/>
                <a:tab pos="1792288" algn="ctr"/>
                <a:tab pos="2779713" algn="ctr"/>
                <a:tab pos="4037013" algn="ctr"/>
                <a:tab pos="5106988" algn="l"/>
              </a:tabLst>
            </a:pPr>
            <a:r>
              <a:rPr lang="en-GB" sz="1400" b="1" dirty="0">
                <a:latin typeface="Segoe UI Semibold" pitchFamily="34" charset="0"/>
              </a:rPr>
              <a:t>	</a:t>
            </a:r>
            <a:r>
              <a:rPr lang="en-GB" sz="1400" b="1" dirty="0" smtClean="0">
                <a:latin typeface="Segoe UI Semibold" pitchFamily="34" charset="0"/>
              </a:rPr>
              <a:t>24</a:t>
            </a:r>
            <a:r>
              <a:rPr lang="en-GB" sz="1400" b="1" dirty="0">
                <a:latin typeface="Segoe UI Semibold" pitchFamily="34" charset="0"/>
              </a:rPr>
              <a:t>				('Y' </a:t>
            </a:r>
            <a:r>
              <a:rPr lang="en-GB" sz="1400" b="1" dirty="0" smtClean="0">
                <a:latin typeface="Segoe UI Semibold" pitchFamily="34" charset="0"/>
              </a:rPr>
              <a:t>== </a:t>
            </a:r>
            <a:r>
              <a:rPr lang="en-GB" sz="1400" b="1" dirty="0">
                <a:latin typeface="Segoe UI Semibold" pitchFamily="34" charset="0"/>
              </a:rPr>
              <a:t>'Y') = </a:t>
            </a:r>
            <a:r>
              <a:rPr lang="en-GB" sz="1400" b="1" dirty="0" smtClean="0">
                <a:latin typeface="Segoe UI Semibold" pitchFamily="34" charset="0"/>
              </a:rPr>
              <a:t>T</a:t>
            </a:r>
          </a:p>
          <a:p>
            <a:pPr>
              <a:tabLst>
                <a:tab pos="176213" algn="ctr"/>
                <a:tab pos="895350" algn="ctr"/>
                <a:tab pos="1792288" algn="ctr"/>
                <a:tab pos="2779713" algn="ctr"/>
                <a:tab pos="4037013" algn="ctr"/>
                <a:tab pos="5106988" algn="l"/>
              </a:tabLst>
            </a:pPr>
            <a:endParaRPr lang="en-GB" sz="1400" b="1" dirty="0">
              <a:latin typeface="Segoe UI Semibold" pitchFamily="34" charset="0"/>
            </a:endParaRPr>
          </a:p>
          <a:p>
            <a:pPr>
              <a:tabLst>
                <a:tab pos="176213" algn="ctr"/>
                <a:tab pos="895350" algn="ctr"/>
                <a:tab pos="1792288" algn="ctr"/>
                <a:tab pos="2779713" algn="ctr"/>
                <a:tab pos="4037013" algn="ctr"/>
                <a:tab pos="5106988" algn="l"/>
              </a:tabLst>
            </a:pPr>
            <a:r>
              <a:rPr lang="en-GB" sz="1400" b="1" dirty="0">
                <a:latin typeface="Segoe UI Semibold" pitchFamily="34" charset="0"/>
              </a:rPr>
              <a:t>	</a:t>
            </a:r>
            <a:r>
              <a:rPr lang="en-GB" sz="1400" b="1" dirty="0" smtClean="0">
                <a:latin typeface="Segoe UI Semibold" pitchFamily="34" charset="0"/>
              </a:rPr>
              <a:t>19</a:t>
            </a:r>
            <a:r>
              <a:rPr lang="en-GB" sz="1400" b="1" dirty="0">
                <a:latin typeface="Segoe UI Semibold" pitchFamily="34" charset="0"/>
              </a:rPr>
              <a:t>	</a:t>
            </a:r>
            <a:r>
              <a:rPr lang="en-GB" sz="1400" b="1" dirty="0" smtClean="0">
                <a:latin typeface="Segoe UI Semibold" pitchFamily="34" charset="0"/>
              </a:rPr>
              <a:t>5</a:t>
            </a:r>
            <a:r>
              <a:rPr lang="en-GB" sz="1400" b="1" dirty="0">
                <a:latin typeface="Segoe UI Semibold" pitchFamily="34" charset="0"/>
              </a:rPr>
              <a:t>						</a:t>
            </a:r>
          </a:p>
          <a:p>
            <a:pPr>
              <a:tabLst>
                <a:tab pos="176213" algn="ctr"/>
                <a:tab pos="895350" algn="ctr"/>
                <a:tab pos="1792288" algn="ctr"/>
                <a:tab pos="2779713" algn="ctr"/>
                <a:tab pos="4037013" algn="ctr"/>
                <a:tab pos="5106988" algn="l"/>
              </a:tabLst>
            </a:pPr>
            <a:r>
              <a:rPr lang="en-GB" sz="1400" b="1" dirty="0">
                <a:latin typeface="Segoe UI Semibold" pitchFamily="34" charset="0"/>
              </a:rPr>
              <a:t>	</a:t>
            </a:r>
            <a:r>
              <a:rPr lang="en-GB" sz="1400" b="1" dirty="0" smtClean="0">
                <a:latin typeface="Segoe UI Semibold" pitchFamily="34" charset="0"/>
              </a:rPr>
              <a:t>20</a:t>
            </a:r>
            <a:r>
              <a:rPr lang="en-GB" sz="1400" b="1" dirty="0">
                <a:latin typeface="Segoe UI Semibold" pitchFamily="34" charset="0"/>
              </a:rPr>
              <a:t>		</a:t>
            </a:r>
            <a:r>
              <a:rPr lang="en-GB" sz="1400" b="1" dirty="0" smtClean="0">
                <a:latin typeface="Segoe UI Semibold" pitchFamily="34" charset="0"/>
              </a:rPr>
              <a:t>5</a:t>
            </a:r>
            <a:r>
              <a:rPr lang="en-GB" sz="1400" b="1" dirty="0">
                <a:latin typeface="Segoe UI Semibold" pitchFamily="34" charset="0"/>
              </a:rPr>
              <a:t>	</a:t>
            </a:r>
          </a:p>
          <a:p>
            <a:pPr>
              <a:tabLst>
                <a:tab pos="176213" algn="ctr"/>
                <a:tab pos="895350" algn="ctr"/>
                <a:tab pos="1792288" algn="ctr"/>
                <a:tab pos="2779713" algn="ctr"/>
                <a:tab pos="4037013" algn="ctr"/>
                <a:tab pos="5106988" algn="l"/>
              </a:tabLst>
            </a:pPr>
            <a:r>
              <a:rPr lang="en-GB" sz="1400" b="1" dirty="0">
                <a:latin typeface="Segoe UI Semibold" pitchFamily="34" charset="0"/>
              </a:rPr>
              <a:t>	</a:t>
            </a:r>
            <a:r>
              <a:rPr lang="en-GB" sz="1400" b="1" dirty="0" smtClean="0">
                <a:latin typeface="Segoe UI Semibold" pitchFamily="34" charset="0"/>
              </a:rPr>
              <a:t>21</a:t>
            </a:r>
            <a:r>
              <a:rPr lang="en-GB" sz="1400" b="1" dirty="0">
                <a:latin typeface="Segoe UI Semibold" pitchFamily="34" charset="0"/>
              </a:rPr>
              <a:t>					</a:t>
            </a:r>
            <a:r>
              <a:rPr lang="en-GB" sz="1400" b="1" dirty="0">
                <a:solidFill>
                  <a:srgbClr val="00B050"/>
                </a:solidFill>
                <a:latin typeface="Segoe UI Semibold" pitchFamily="34" charset="0"/>
              </a:rPr>
              <a:t>The numbers are </a:t>
            </a:r>
            <a:r>
              <a:rPr lang="en-GB" sz="1400" b="1" dirty="0" smtClean="0">
                <a:solidFill>
                  <a:srgbClr val="00B050"/>
                </a:solidFill>
                <a:latin typeface="Segoe UI Semibold" pitchFamily="34" charset="0"/>
              </a:rPr>
              <a:t>5 </a:t>
            </a:r>
            <a:r>
              <a:rPr lang="en-GB" sz="1400" b="1" dirty="0">
                <a:solidFill>
                  <a:srgbClr val="00B050"/>
                </a:solidFill>
                <a:latin typeface="Segoe UI Semibold" pitchFamily="34" charset="0"/>
              </a:rPr>
              <a:t>and </a:t>
            </a:r>
            <a:r>
              <a:rPr lang="en-GB" sz="1400" b="1" dirty="0" smtClean="0">
                <a:solidFill>
                  <a:srgbClr val="00B050"/>
                </a:solidFill>
                <a:latin typeface="Segoe UI Semibold" pitchFamily="34" charset="0"/>
              </a:rPr>
              <a:t>5</a:t>
            </a:r>
            <a:r>
              <a:rPr lang="en-GB" sz="1400" b="1" dirty="0">
                <a:latin typeface="Segoe UI Semibold" pitchFamily="34" charset="0"/>
              </a:rPr>
              <a:t>	</a:t>
            </a:r>
          </a:p>
          <a:p>
            <a:pPr>
              <a:tabLst>
                <a:tab pos="176213" algn="ctr"/>
                <a:tab pos="895350" algn="ctr"/>
                <a:tab pos="1792288" algn="ctr"/>
                <a:tab pos="2779713" algn="ctr"/>
                <a:tab pos="4037013" algn="ctr"/>
                <a:tab pos="5106988" algn="l"/>
              </a:tabLst>
            </a:pPr>
            <a:r>
              <a:rPr lang="en-GB" sz="1400" b="1" dirty="0">
                <a:latin typeface="Segoe UI Semibold" pitchFamily="34" charset="0"/>
              </a:rPr>
              <a:t>	</a:t>
            </a:r>
            <a:r>
              <a:rPr lang="en-GB" sz="1400" b="1" dirty="0" smtClean="0">
                <a:latin typeface="Segoe UI Semibold" pitchFamily="34" charset="0"/>
              </a:rPr>
              <a:t>22</a:t>
            </a:r>
            <a:r>
              <a:rPr lang="en-GB" sz="1400" b="1" dirty="0">
                <a:latin typeface="Segoe UI Semibold" pitchFamily="34" charset="0"/>
              </a:rPr>
              <a:t>		 			</a:t>
            </a:r>
            <a:r>
              <a:rPr lang="en-GB" sz="1400" b="1" dirty="0">
                <a:solidFill>
                  <a:srgbClr val="00B050"/>
                </a:solidFill>
                <a:latin typeface="Segoe UI Semibold" pitchFamily="34" charset="0"/>
              </a:rPr>
              <a:t>Do you want to continue (Y/N)?</a:t>
            </a:r>
          </a:p>
          <a:p>
            <a:pPr>
              <a:tabLst>
                <a:tab pos="176213" algn="ctr"/>
                <a:tab pos="895350" algn="ctr"/>
                <a:tab pos="1792288" algn="ctr"/>
                <a:tab pos="2779713" algn="ctr"/>
                <a:tab pos="4037013" algn="ctr"/>
                <a:tab pos="5106988" algn="l"/>
              </a:tabLst>
            </a:pPr>
            <a:r>
              <a:rPr lang="en-GB" sz="1400" b="1" dirty="0">
                <a:latin typeface="Segoe UI Semibold" pitchFamily="34" charset="0"/>
              </a:rPr>
              <a:t>	</a:t>
            </a:r>
            <a:r>
              <a:rPr lang="en-GB" sz="1400" b="1" dirty="0" smtClean="0">
                <a:latin typeface="Segoe UI Semibold" pitchFamily="34" charset="0"/>
              </a:rPr>
              <a:t>23</a:t>
            </a:r>
            <a:r>
              <a:rPr lang="en-GB" sz="1400" b="1" dirty="0">
                <a:latin typeface="Segoe UI Semibold" pitchFamily="34" charset="0"/>
              </a:rPr>
              <a:t>			</a:t>
            </a:r>
            <a:r>
              <a:rPr lang="en-GB" sz="1400" b="1" dirty="0" smtClean="0">
                <a:latin typeface="Segoe UI Semibold" pitchFamily="34" charset="0"/>
              </a:rPr>
              <a:t>N</a:t>
            </a:r>
            <a:endParaRPr lang="en-GB" sz="1400" b="1" dirty="0">
              <a:latin typeface="Segoe UI Semibold" pitchFamily="34" charset="0"/>
            </a:endParaRPr>
          </a:p>
          <a:p>
            <a:pPr>
              <a:tabLst>
                <a:tab pos="176213" algn="ctr"/>
                <a:tab pos="895350" algn="ctr"/>
                <a:tab pos="1792288" algn="ctr"/>
                <a:tab pos="2779713" algn="ctr"/>
                <a:tab pos="4037013" algn="ctr"/>
                <a:tab pos="5106988" algn="l"/>
              </a:tabLst>
            </a:pPr>
            <a:r>
              <a:rPr lang="en-GB" sz="1400" b="1" dirty="0">
                <a:latin typeface="Segoe UI Semibold" pitchFamily="34" charset="0"/>
              </a:rPr>
              <a:t>	</a:t>
            </a:r>
            <a:r>
              <a:rPr lang="en-GB" sz="1400" b="1" dirty="0" smtClean="0">
                <a:latin typeface="Segoe UI Semibold" pitchFamily="34" charset="0"/>
              </a:rPr>
              <a:t>24</a:t>
            </a:r>
            <a:r>
              <a:rPr lang="en-GB" sz="1400" b="1" dirty="0">
                <a:latin typeface="Segoe UI Semibold" pitchFamily="34" charset="0"/>
              </a:rPr>
              <a:t>				(</a:t>
            </a:r>
            <a:r>
              <a:rPr lang="en-GB" sz="1400" b="1" dirty="0" smtClean="0">
                <a:latin typeface="Segoe UI Semibold" pitchFamily="34" charset="0"/>
              </a:rPr>
              <a:t>'N' == </a:t>
            </a:r>
            <a:r>
              <a:rPr lang="en-GB" sz="1400" b="1" dirty="0">
                <a:latin typeface="Segoe UI Semibold" pitchFamily="34" charset="0"/>
              </a:rPr>
              <a:t>'Y') = </a:t>
            </a:r>
            <a:r>
              <a:rPr lang="en-GB" sz="1400" b="1" dirty="0" smtClean="0">
                <a:latin typeface="Segoe UI Semibold" pitchFamily="34" charset="0"/>
              </a:rPr>
              <a:t>F</a:t>
            </a:r>
            <a:endParaRPr lang="en-GB" dirty="0" smtClean="0">
              <a:latin typeface="Segoe UI Semibold" pitchFamily="34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782960"/>
          </a:xfrm>
        </p:spPr>
        <p:txBody>
          <a:bodyPr>
            <a:normAutofit/>
          </a:bodyPr>
          <a:lstStyle/>
          <a:p>
            <a:r>
              <a:rPr lang="en-GB" sz="3600" dirty="0" smtClean="0"/>
              <a:t>Program </a:t>
            </a:r>
            <a:r>
              <a:rPr lang="en-GB" sz="3600" dirty="0"/>
              <a:t>Trace </a:t>
            </a:r>
            <a:r>
              <a:rPr lang="en-GB" sz="2800" dirty="0" smtClean="0"/>
              <a:t>(Dice.java</a:t>
            </a:r>
            <a:r>
              <a:rPr lang="en-GB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86928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80696"/>
          </a:xfrm>
        </p:spPr>
        <p:txBody>
          <a:bodyPr>
            <a:normAutofit/>
          </a:bodyPr>
          <a:lstStyle/>
          <a:p>
            <a:r>
              <a:rPr lang="en-GB" sz="3600" dirty="0" smtClean="0"/>
              <a:t>do…while loop - </a:t>
            </a:r>
            <a:r>
              <a:rPr lang="en-GB" sz="2400" dirty="0" smtClean="0"/>
              <a:t>Diagrammatically</a:t>
            </a:r>
            <a:endParaRPr lang="en-GB" sz="3600" dirty="0"/>
          </a:p>
        </p:txBody>
      </p:sp>
      <p:grpSp>
        <p:nvGrpSpPr>
          <p:cNvPr id="3" name="Group 2"/>
          <p:cNvGrpSpPr/>
          <p:nvPr/>
        </p:nvGrpSpPr>
        <p:grpSpPr>
          <a:xfrm>
            <a:off x="1136278" y="1700808"/>
            <a:ext cx="6984776" cy="4896544"/>
            <a:chOff x="1259632" y="1484784"/>
            <a:chExt cx="7818784" cy="5400600"/>
          </a:xfrm>
        </p:grpSpPr>
        <p:sp>
          <p:nvSpPr>
            <p:cNvPr id="4" name="Flowchart: Decision 3"/>
            <p:cNvSpPr/>
            <p:nvPr/>
          </p:nvSpPr>
          <p:spPr>
            <a:xfrm>
              <a:off x="2411760" y="2852936"/>
              <a:ext cx="3240360" cy="1728193"/>
            </a:xfrm>
            <a:prstGeom prst="flowChartDecision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b="1" dirty="0" smtClean="0">
                  <a:latin typeface="Segoe UI Semibold" panose="020B0702040204020203" pitchFamily="34" charset="0"/>
                </a:rPr>
                <a:t>Check</a:t>
              </a:r>
            </a:p>
            <a:p>
              <a:pPr algn="ctr"/>
              <a:endParaRPr lang="en-GB" sz="1600" b="1" dirty="0" smtClean="0">
                <a:latin typeface="Segoe UI Semibold" panose="020B0702040204020203" pitchFamily="34" charset="0"/>
              </a:endParaRPr>
            </a:p>
            <a:p>
              <a:pPr algn="ctr"/>
              <a:r>
                <a:rPr lang="en-GB" sz="1600" b="1" dirty="0" smtClean="0">
                  <a:latin typeface="Segoe UI Semibold" panose="020B0702040204020203" pitchFamily="34" charset="0"/>
                </a:rPr>
                <a:t>CONDITION</a:t>
              </a:r>
              <a:endParaRPr lang="en-GB" sz="1600" b="1" dirty="0">
                <a:latin typeface="Segoe UI Semibold" panose="020B0702040204020203" pitchFamily="34" charset="0"/>
              </a:endParaRPr>
            </a:p>
          </p:txBody>
        </p:sp>
        <p:cxnSp>
          <p:nvCxnSpPr>
            <p:cNvPr id="6" name="Straight Arrow Connector 5"/>
            <p:cNvCxnSpPr>
              <a:stCxn id="4" idx="2"/>
            </p:cNvCxnSpPr>
            <p:nvPr/>
          </p:nvCxnSpPr>
          <p:spPr>
            <a:xfrm flipH="1">
              <a:off x="4012567" y="4581128"/>
              <a:ext cx="19373" cy="1080120"/>
            </a:xfrm>
            <a:prstGeom prst="straightConnector1">
              <a:avLst/>
            </a:prstGeom>
            <a:ln w="50800">
              <a:headEnd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>
              <a:stCxn id="29" idx="2"/>
            </p:cNvCxnSpPr>
            <p:nvPr/>
          </p:nvCxnSpPr>
          <p:spPr>
            <a:xfrm>
              <a:off x="4031711" y="2348880"/>
              <a:ext cx="0" cy="504056"/>
            </a:xfrm>
            <a:prstGeom prst="straightConnector1">
              <a:avLst/>
            </a:prstGeom>
            <a:ln w="50800">
              <a:headEnd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flipH="1">
              <a:off x="5076058" y="1844824"/>
              <a:ext cx="1272069" cy="0"/>
            </a:xfrm>
            <a:prstGeom prst="straightConnector1">
              <a:avLst/>
            </a:prstGeom>
            <a:ln w="50800">
              <a:headEnd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flipH="1">
              <a:off x="3997412" y="6165305"/>
              <a:ext cx="15155" cy="648071"/>
            </a:xfrm>
            <a:prstGeom prst="straightConnector1">
              <a:avLst/>
            </a:prstGeom>
            <a:ln w="50800">
              <a:headEnd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2905307" y="4938819"/>
              <a:ext cx="1512168" cy="4073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latin typeface="Segoe UI Semibold" panose="020B0702040204020203" pitchFamily="34" charset="0"/>
                </a:rPr>
                <a:t>true</a:t>
              </a:r>
              <a:endParaRPr lang="en-GB" b="1" dirty="0">
                <a:latin typeface="Segoe UI Semibold" panose="020B0702040204020203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259632" y="3212976"/>
              <a:ext cx="1512168" cy="4073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latin typeface="Segoe UI Semibold" panose="020B0702040204020203" pitchFamily="34" charset="0"/>
                </a:rPr>
                <a:t>false</a:t>
              </a:r>
              <a:endParaRPr lang="en-GB" b="1" dirty="0">
                <a:latin typeface="Segoe UI Semibold" panose="020B0702040204020203" pitchFamily="34" charset="0"/>
              </a:endParaRP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>
              <a:off x="4012567" y="5661248"/>
              <a:ext cx="2359174" cy="0"/>
            </a:xfrm>
            <a:prstGeom prst="straightConnector1">
              <a:avLst/>
            </a:prstGeom>
            <a:ln w="50800">
              <a:headEnd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flipV="1">
              <a:off x="6348127" y="1844824"/>
              <a:ext cx="0" cy="3816424"/>
            </a:xfrm>
            <a:prstGeom prst="straightConnector1">
              <a:avLst/>
            </a:prstGeom>
            <a:ln w="50800">
              <a:headEnd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>
              <a:off x="1729618" y="3717032"/>
              <a:ext cx="0" cy="2455149"/>
            </a:xfrm>
            <a:prstGeom prst="straightConnector1">
              <a:avLst/>
            </a:prstGeom>
            <a:ln w="50800">
              <a:headEnd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4" idx="1"/>
            </p:cNvCxnSpPr>
            <p:nvPr/>
          </p:nvCxnSpPr>
          <p:spPr>
            <a:xfrm flipH="1">
              <a:off x="1748992" y="3717032"/>
              <a:ext cx="662768" cy="0"/>
            </a:xfrm>
            <a:prstGeom prst="straightConnector1">
              <a:avLst/>
            </a:prstGeom>
            <a:ln w="50800">
              <a:headEnd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 flipV="1">
              <a:off x="1729619" y="6165304"/>
              <a:ext cx="2282948" cy="1"/>
            </a:xfrm>
            <a:prstGeom prst="straightConnector1">
              <a:avLst/>
            </a:prstGeom>
            <a:ln w="50800">
              <a:headEnd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Rectangle 28"/>
            <p:cNvSpPr/>
            <p:nvPr/>
          </p:nvSpPr>
          <p:spPr>
            <a:xfrm>
              <a:off x="2987365" y="1484784"/>
              <a:ext cx="2088691" cy="864096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b="1" dirty="0" smtClean="0">
                  <a:latin typeface="Segoe UI Semibold" panose="020B0702040204020203" pitchFamily="34" charset="0"/>
                </a:rPr>
                <a:t>Execute</a:t>
              </a:r>
            </a:p>
            <a:p>
              <a:pPr algn="ctr"/>
              <a:r>
                <a:rPr lang="en-GB" sz="1600" b="1" dirty="0" smtClean="0">
                  <a:latin typeface="Segoe UI Semibold" panose="020B0702040204020203" pitchFamily="34" charset="0"/>
                </a:rPr>
                <a:t>Body of Loop</a:t>
              </a:r>
              <a:endParaRPr lang="en-GB" sz="1600" b="1" dirty="0">
                <a:latin typeface="Segoe UI Semibold" panose="020B0702040204020203" pitchFamily="34" charset="0"/>
              </a:endParaRPr>
            </a:p>
          </p:txBody>
        </p:sp>
        <p:sp>
          <p:nvSpPr>
            <p:cNvPr id="17" name="Slide Number Placeholder 3"/>
            <p:cNvSpPr txBox="1">
              <a:spLocks/>
            </p:cNvSpPr>
            <p:nvPr/>
          </p:nvSpPr>
          <p:spPr>
            <a:xfrm>
              <a:off x="8316416" y="6520259"/>
              <a:ext cx="762000" cy="365125"/>
            </a:xfrm>
            <a:prstGeom prst="rect">
              <a:avLst/>
            </a:prstGeom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fld id="{BA9B540C-44DA-4F69-89C9-7C84606640D3}" type="slidenum">
                <a:rPr lang="en-US" sz="1200" smtClean="0">
                  <a:solidFill>
                    <a:schemeClr val="accent1"/>
                  </a:solidFill>
                </a:rPr>
                <a:pPr algn="r"/>
                <a:t>46</a:t>
              </a:fld>
              <a:endParaRPr lang="en-US" sz="1200" dirty="0">
                <a:solidFill>
                  <a:schemeClr val="accent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9824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63834"/>
            <a:ext cx="8229600" cy="776934"/>
          </a:xfrm>
        </p:spPr>
        <p:txBody>
          <a:bodyPr>
            <a:normAutofit/>
          </a:bodyPr>
          <a:lstStyle/>
          <a:p>
            <a:r>
              <a:rPr lang="en-GB" sz="3600" dirty="0"/>
              <a:t>Repetition </a:t>
            </a:r>
            <a:r>
              <a:rPr lang="en-GB" sz="3600" dirty="0" smtClean="0"/>
              <a:t>– while </a:t>
            </a:r>
            <a:r>
              <a:rPr lang="en-GB" sz="3600" dirty="0"/>
              <a:t>loop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95536" y="3659021"/>
            <a:ext cx="8229600" cy="2434275"/>
          </a:xfrm>
        </p:spPr>
        <p:txBody>
          <a:bodyPr>
            <a:normAutofit/>
          </a:bodyPr>
          <a:lstStyle/>
          <a:p>
            <a:pPr marL="719138" indent="0">
              <a:lnSpc>
                <a:spcPct val="150000"/>
              </a:lnSpc>
              <a:buNone/>
              <a:tabLst>
                <a:tab pos="360363" algn="l"/>
                <a:tab pos="720725" algn="l"/>
                <a:tab pos="1431925" algn="l"/>
              </a:tabLst>
            </a:pPr>
            <a:r>
              <a:rPr lang="en-GB" sz="2400" b="1" dirty="0" smtClean="0">
                <a:latin typeface="Segoe UI Semibold" pitchFamily="34" charset="0"/>
              </a:rPr>
              <a:t>while</a:t>
            </a:r>
            <a:r>
              <a:rPr lang="en-GB" sz="2400" b="1" dirty="0">
                <a:latin typeface="Segoe UI Semibold" pitchFamily="34" charset="0"/>
              </a:rPr>
              <a:t> ( </a:t>
            </a:r>
            <a:r>
              <a:rPr lang="en-GB" sz="2400" b="1" dirty="0">
                <a:solidFill>
                  <a:srgbClr val="00B050"/>
                </a:solidFill>
                <a:latin typeface="Segoe UI Semibold" pitchFamily="34" charset="0"/>
              </a:rPr>
              <a:t>condition</a:t>
            </a:r>
            <a:r>
              <a:rPr lang="en-GB" sz="2400" b="1" dirty="0" smtClean="0">
                <a:latin typeface="Segoe UI Semibold" pitchFamily="34" charset="0"/>
              </a:rPr>
              <a:t>) {</a:t>
            </a:r>
          </a:p>
          <a:p>
            <a:pPr marL="719138" indent="0">
              <a:lnSpc>
                <a:spcPct val="150000"/>
              </a:lnSpc>
              <a:buNone/>
              <a:tabLst>
                <a:tab pos="360363" algn="l"/>
                <a:tab pos="720725" algn="l"/>
                <a:tab pos="1431925" algn="l"/>
              </a:tabLst>
            </a:pPr>
            <a:r>
              <a:rPr lang="en-GB" sz="2400" b="1" dirty="0">
                <a:latin typeface="Segoe UI Semibold" pitchFamily="34" charset="0"/>
              </a:rPr>
              <a:t>	</a:t>
            </a:r>
            <a:r>
              <a:rPr lang="en-GB" sz="2400" b="1" dirty="0" smtClean="0">
                <a:latin typeface="Segoe UI Semibold" pitchFamily="34" charset="0"/>
              </a:rPr>
              <a:t>	statements;</a:t>
            </a:r>
          </a:p>
          <a:p>
            <a:pPr marL="719138" indent="0">
              <a:lnSpc>
                <a:spcPct val="150000"/>
              </a:lnSpc>
              <a:buNone/>
              <a:tabLst>
                <a:tab pos="360363" algn="l"/>
                <a:tab pos="720725" algn="l"/>
                <a:tab pos="1431925" algn="l"/>
              </a:tabLst>
            </a:pPr>
            <a:r>
              <a:rPr lang="en-GB" sz="2400" b="1" dirty="0" smtClean="0">
                <a:latin typeface="Segoe UI Semibold" pitchFamily="34" charset="0"/>
              </a:rPr>
              <a:t>}//while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16416" y="6448251"/>
            <a:ext cx="762000" cy="365125"/>
          </a:xfrm>
        </p:spPr>
        <p:txBody>
          <a:bodyPr/>
          <a:lstStyle/>
          <a:p>
            <a:fld id="{BA9B540C-44DA-4F69-89C9-7C84606640D3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275856" y="1858821"/>
            <a:ext cx="2520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Segoe UI Semibold" panose="020B0702040204020203" pitchFamily="34" charset="0"/>
              </a:rPr>
              <a:t>Set a condition which must be true for the repetitions to continue</a:t>
            </a:r>
            <a:endParaRPr lang="en-GB" dirty="0">
              <a:latin typeface="Segoe UI Semibold" panose="020B0702040204020203" pitchFamily="34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3131840" y="3010949"/>
            <a:ext cx="1224136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860032" y="4811149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Segoe UI Semibold" pitchFamily="34" charset="0"/>
              </a:rPr>
              <a:t>may never be executed</a:t>
            </a:r>
            <a:endParaRPr lang="en-GB" dirty="0">
              <a:latin typeface="Segoe UI Semibold" pitchFamily="34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3779912" y="4955165"/>
            <a:ext cx="1368152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611560" y="3573016"/>
            <a:ext cx="4248472" cy="2232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4871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8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848942"/>
          </a:xfrm>
        </p:spPr>
        <p:txBody>
          <a:bodyPr>
            <a:normAutofit/>
          </a:bodyPr>
          <a:lstStyle/>
          <a:p>
            <a:r>
              <a:rPr lang="en-GB" sz="3600" dirty="0" smtClean="0"/>
              <a:t>while loop 	</a:t>
            </a:r>
            <a:r>
              <a:rPr lang="en-GB" sz="2400" dirty="0" smtClean="0"/>
              <a:t>(AddNumbers3.java)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700808"/>
            <a:ext cx="8507288" cy="5040560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sz="2000" b="1" dirty="0" smtClean="0"/>
              <a:t>Read in a list of numbers and print out their total </a:t>
            </a:r>
            <a:endParaRPr lang="en-GB" sz="2000" b="1" dirty="0"/>
          </a:p>
          <a:p>
            <a:pPr marL="0" indent="0">
              <a:lnSpc>
                <a:spcPct val="150000"/>
              </a:lnSpc>
              <a:buNone/>
            </a:pPr>
            <a:endParaRPr lang="en-GB" sz="1600" b="1" dirty="0" smtClean="0">
              <a:latin typeface="Segoe UI Semibold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1800" b="1" dirty="0" smtClean="0"/>
              <a:t>Do not know how many numbers are to be read in</a:t>
            </a:r>
          </a:p>
          <a:p>
            <a:pPr>
              <a:lnSpc>
                <a:spcPct val="150000"/>
              </a:lnSpc>
              <a:tabLst>
                <a:tab pos="1795463" algn="l"/>
                <a:tab pos="2868613" algn="l"/>
                <a:tab pos="3943350" algn="l"/>
                <a:tab pos="5024438" algn="l"/>
              </a:tabLst>
            </a:pPr>
            <a:r>
              <a:rPr lang="en-GB" sz="1600" b="1" dirty="0" smtClean="0"/>
              <a:t>Use a TERMINATOR to signify the end of the list (</a:t>
            </a:r>
            <a:r>
              <a:rPr lang="en-GB" sz="1600" b="1" dirty="0" err="1" smtClean="0"/>
              <a:t>eg</a:t>
            </a:r>
            <a:r>
              <a:rPr lang="en-GB" sz="1600" b="1" dirty="0" smtClean="0"/>
              <a:t> -999)</a:t>
            </a:r>
            <a:r>
              <a:rPr lang="en-GB" sz="1600" b="1" dirty="0"/>
              <a:t> </a:t>
            </a:r>
            <a:r>
              <a:rPr lang="en-GB" sz="1600" b="1" dirty="0" smtClean="0"/>
              <a:t>e.g. read </a:t>
            </a:r>
            <a:r>
              <a:rPr lang="en-GB" sz="1600" b="1" dirty="0"/>
              <a:t>in</a:t>
            </a:r>
          </a:p>
          <a:p>
            <a:pPr marL="0" indent="0">
              <a:lnSpc>
                <a:spcPct val="150000"/>
              </a:lnSpc>
              <a:buNone/>
              <a:tabLst>
                <a:tab pos="1795463" algn="l"/>
                <a:tab pos="2868613" algn="l"/>
                <a:tab pos="3943350" algn="l"/>
                <a:tab pos="5024438" algn="l"/>
              </a:tabLst>
            </a:pPr>
            <a:r>
              <a:rPr lang="en-GB" sz="1600" b="1" dirty="0"/>
              <a:t>	25	18	</a:t>
            </a:r>
            <a:r>
              <a:rPr lang="en-GB" sz="1600" b="1" dirty="0" smtClean="0"/>
              <a:t>30	-999</a:t>
            </a:r>
          </a:p>
          <a:p>
            <a:pPr marL="0" indent="0">
              <a:lnSpc>
                <a:spcPct val="150000"/>
              </a:lnSpc>
              <a:buNone/>
              <a:tabLst>
                <a:tab pos="1795463" algn="l"/>
                <a:tab pos="2868613" algn="l"/>
                <a:tab pos="3943350" algn="l"/>
                <a:tab pos="5108575" algn="ctr"/>
              </a:tabLst>
            </a:pPr>
            <a:r>
              <a:rPr lang="en-GB" sz="1600" b="1" dirty="0"/>
              <a:t>	</a:t>
            </a:r>
            <a:r>
              <a:rPr lang="en-GB" sz="1600" b="1" dirty="0" smtClean="0">
                <a:sym typeface="Wingdings" panose="05000000000000000000" pitchFamily="2" charset="2"/>
              </a:rPr>
              <a:t>------- Actual List -------	TERMINATOR</a:t>
            </a:r>
            <a:endParaRPr lang="en-GB" sz="1600" b="1" dirty="0"/>
          </a:p>
          <a:p>
            <a:pPr>
              <a:lnSpc>
                <a:spcPct val="150000"/>
              </a:lnSpc>
            </a:pPr>
            <a:r>
              <a:rPr lang="en-GB" sz="1800" b="1" dirty="0" smtClean="0"/>
              <a:t>Set up a running total (initially set to 0), add each number as it is read in</a:t>
            </a:r>
          </a:p>
          <a:p>
            <a:pPr>
              <a:lnSpc>
                <a:spcPct val="150000"/>
              </a:lnSpc>
            </a:pPr>
            <a:r>
              <a:rPr lang="en-GB" sz="1800" b="1" dirty="0" smtClean="0"/>
              <a:t>Ensure the terminator is not added to the total</a:t>
            </a:r>
          </a:p>
          <a:p>
            <a:pPr lvl="1">
              <a:lnSpc>
                <a:spcPct val="150000"/>
              </a:lnSpc>
            </a:pPr>
            <a:r>
              <a:rPr lang="en-GB" sz="1600" b="1" dirty="0" smtClean="0"/>
              <a:t>check for terminator BEFORE adding the number to the running total</a:t>
            </a:r>
          </a:p>
          <a:p>
            <a:pPr marL="365760" lvl="1" indent="0">
              <a:spcBef>
                <a:spcPts val="0"/>
              </a:spcBef>
              <a:buNone/>
              <a:tabLst>
                <a:tab pos="720725" algn="l"/>
                <a:tab pos="1081088" algn="l"/>
              </a:tabLst>
            </a:pPr>
            <a:endParaRPr lang="en-GB" sz="1600" b="1" dirty="0" smtClean="0"/>
          </a:p>
          <a:p>
            <a:pPr marL="0" indent="0">
              <a:lnSpc>
                <a:spcPct val="150000"/>
              </a:lnSpc>
              <a:buNone/>
              <a:tabLst>
                <a:tab pos="1795463" algn="l"/>
                <a:tab pos="2868613" algn="l"/>
                <a:tab pos="3943350" algn="l"/>
                <a:tab pos="5024438" algn="l"/>
              </a:tabLst>
            </a:pPr>
            <a:r>
              <a:rPr lang="en-GB" sz="1600" b="1" dirty="0" smtClean="0"/>
              <a:t>Output e.g.</a:t>
            </a:r>
            <a:endParaRPr lang="en-GB" sz="1600" b="1" dirty="0"/>
          </a:p>
          <a:p>
            <a:pPr marL="0" indent="0">
              <a:lnSpc>
                <a:spcPct val="150000"/>
              </a:lnSpc>
              <a:buNone/>
              <a:tabLst>
                <a:tab pos="720725" algn="l"/>
                <a:tab pos="1795463" algn="l"/>
                <a:tab pos="2868613" algn="l"/>
                <a:tab pos="3943350" algn="l"/>
                <a:tab pos="5024438" algn="l"/>
              </a:tabLst>
            </a:pPr>
            <a:r>
              <a:rPr lang="en-GB" sz="1600" b="1" dirty="0" smtClean="0"/>
              <a:t>	</a:t>
            </a:r>
            <a:r>
              <a:rPr lang="en-GB" sz="1600" b="1" dirty="0" smtClean="0">
                <a:solidFill>
                  <a:srgbClr val="00B050"/>
                </a:solidFill>
              </a:rPr>
              <a:t>The </a:t>
            </a:r>
            <a:r>
              <a:rPr lang="en-GB" sz="1600" b="1" dirty="0">
                <a:solidFill>
                  <a:srgbClr val="00B050"/>
                </a:solidFill>
              </a:rPr>
              <a:t>total of the numbers is </a:t>
            </a:r>
            <a:r>
              <a:rPr lang="en-GB" sz="1600" b="1" dirty="0" smtClean="0">
                <a:solidFill>
                  <a:srgbClr val="00B050"/>
                </a:solidFill>
              </a:rPr>
              <a:t>73</a:t>
            </a:r>
            <a:endParaRPr lang="en-GB" sz="1800" b="1" dirty="0">
              <a:solidFill>
                <a:srgbClr val="00B05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31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700808"/>
            <a:ext cx="8507288" cy="4306483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sz="1800" b="1" dirty="0" smtClean="0">
                <a:latin typeface="Segoe UI Semibold" pitchFamily="34" charset="0"/>
              </a:rPr>
              <a:t>Read in a list of numbers and print out their total </a:t>
            </a:r>
            <a:r>
              <a:rPr lang="en-GB" sz="2400" b="1" dirty="0" smtClean="0">
                <a:latin typeface="Segoe UI Semibold" pitchFamily="34" charset="0"/>
              </a:rPr>
              <a:t>	</a:t>
            </a:r>
          </a:p>
          <a:p>
            <a:pPr marL="365760" lvl="1" indent="0">
              <a:spcBef>
                <a:spcPts val="0"/>
              </a:spcBef>
              <a:buNone/>
              <a:tabLst>
                <a:tab pos="720725" algn="l"/>
                <a:tab pos="1081088" algn="l"/>
              </a:tabLst>
            </a:pPr>
            <a:endParaRPr lang="en-GB" sz="2400" b="1" dirty="0" smtClean="0">
              <a:latin typeface="Segoe UI Semibold" pitchFamily="34" charset="0"/>
            </a:endParaRPr>
          </a:p>
          <a:p>
            <a:pPr marL="0" lvl="1" indent="0">
              <a:spcBef>
                <a:spcPts val="600"/>
              </a:spcBef>
              <a:buNone/>
              <a:tabLst>
                <a:tab pos="534988" algn="l"/>
                <a:tab pos="895350" algn="l"/>
                <a:tab pos="1255713" algn="l"/>
                <a:tab pos="5110163" algn="l"/>
              </a:tabLst>
            </a:pPr>
            <a:r>
              <a:rPr lang="en-GB" sz="1800" b="1" dirty="0" smtClean="0"/>
              <a:t>Prompt for first number	</a:t>
            </a:r>
          </a:p>
          <a:p>
            <a:pPr marL="0" lvl="1" indent="0">
              <a:spcBef>
                <a:spcPts val="600"/>
              </a:spcBef>
              <a:buNone/>
              <a:tabLst>
                <a:tab pos="534988" algn="l"/>
                <a:tab pos="895350" algn="l"/>
                <a:tab pos="1255713" algn="l"/>
                <a:tab pos="5110163" algn="l"/>
              </a:tabLst>
            </a:pPr>
            <a:r>
              <a:rPr lang="en-GB" sz="1800" b="1" dirty="0" smtClean="0"/>
              <a:t>Read number	</a:t>
            </a:r>
            <a:r>
              <a:rPr lang="en-GB" sz="1800" b="1" dirty="0" err="1" smtClean="0">
                <a:solidFill>
                  <a:srgbClr val="00B050"/>
                </a:solidFill>
              </a:rPr>
              <a:t>int</a:t>
            </a:r>
            <a:r>
              <a:rPr lang="en-GB" sz="1800" b="1" dirty="0" smtClean="0">
                <a:solidFill>
                  <a:srgbClr val="00B050"/>
                </a:solidFill>
              </a:rPr>
              <a:t> number</a:t>
            </a:r>
          </a:p>
          <a:p>
            <a:pPr marL="0" lvl="1" indent="0">
              <a:spcBef>
                <a:spcPts val="600"/>
              </a:spcBef>
              <a:buNone/>
              <a:tabLst>
                <a:tab pos="534988" algn="l"/>
                <a:tab pos="895350" algn="l"/>
                <a:tab pos="1255713" algn="l"/>
                <a:tab pos="5110163" algn="l"/>
              </a:tabLst>
            </a:pPr>
            <a:endParaRPr lang="en-GB" sz="1800" b="1" dirty="0" smtClean="0"/>
          </a:p>
          <a:p>
            <a:pPr marL="0" lvl="1" indent="0">
              <a:spcBef>
                <a:spcPts val="600"/>
              </a:spcBef>
              <a:buNone/>
              <a:tabLst>
                <a:tab pos="534988" algn="l"/>
                <a:tab pos="895350" algn="l"/>
                <a:tab pos="1255713" algn="l"/>
                <a:tab pos="5110163" algn="l"/>
              </a:tabLst>
            </a:pPr>
            <a:r>
              <a:rPr lang="en-GB" sz="1800" b="1" dirty="0" smtClean="0"/>
              <a:t>REPEAT WHILE (number &lt;&gt; TERMINATOR) { 	</a:t>
            </a:r>
            <a:r>
              <a:rPr lang="en-GB" sz="1800" b="1" dirty="0">
                <a:solidFill>
                  <a:srgbClr val="00B050"/>
                </a:solidFill>
              </a:rPr>
              <a:t>final </a:t>
            </a:r>
            <a:r>
              <a:rPr lang="en-GB" sz="1800" b="1" dirty="0" err="1">
                <a:solidFill>
                  <a:srgbClr val="00B050"/>
                </a:solidFill>
              </a:rPr>
              <a:t>int</a:t>
            </a:r>
            <a:r>
              <a:rPr lang="en-GB" sz="1800" b="1" dirty="0">
                <a:solidFill>
                  <a:srgbClr val="00B050"/>
                </a:solidFill>
              </a:rPr>
              <a:t> TERMINATOR = -999</a:t>
            </a:r>
          </a:p>
          <a:p>
            <a:pPr marL="0" lvl="1" indent="0">
              <a:spcBef>
                <a:spcPts val="600"/>
              </a:spcBef>
              <a:buNone/>
              <a:tabLst>
                <a:tab pos="534988" algn="l"/>
                <a:tab pos="895350" algn="l"/>
                <a:tab pos="1255713" algn="l"/>
                <a:tab pos="5110163" algn="l"/>
              </a:tabLst>
            </a:pPr>
            <a:r>
              <a:rPr lang="en-GB" sz="1800" b="1" dirty="0"/>
              <a:t>	</a:t>
            </a:r>
            <a:r>
              <a:rPr lang="en-GB" sz="1800" b="1" dirty="0" smtClean="0"/>
              <a:t>Add number to total	</a:t>
            </a:r>
            <a:r>
              <a:rPr lang="en-GB" sz="1800" b="1" dirty="0" err="1">
                <a:solidFill>
                  <a:srgbClr val="00B050"/>
                </a:solidFill>
              </a:rPr>
              <a:t>int</a:t>
            </a:r>
            <a:r>
              <a:rPr lang="en-GB" sz="1800" b="1" dirty="0">
                <a:solidFill>
                  <a:srgbClr val="00B050"/>
                </a:solidFill>
              </a:rPr>
              <a:t> total = 0</a:t>
            </a:r>
          </a:p>
          <a:p>
            <a:pPr marL="0" lvl="1" indent="0">
              <a:spcBef>
                <a:spcPts val="600"/>
              </a:spcBef>
              <a:buNone/>
              <a:tabLst>
                <a:tab pos="534988" algn="l"/>
                <a:tab pos="895350" algn="l"/>
                <a:tab pos="1255713" algn="l"/>
                <a:tab pos="5110163" algn="l"/>
              </a:tabLst>
            </a:pPr>
            <a:r>
              <a:rPr lang="en-GB" sz="1500" b="1" dirty="0"/>
              <a:t>	</a:t>
            </a:r>
            <a:r>
              <a:rPr lang="en-GB" sz="1800" b="1" dirty="0" smtClean="0"/>
              <a:t>Prompt </a:t>
            </a:r>
            <a:r>
              <a:rPr lang="en-GB" sz="1800" b="1" dirty="0"/>
              <a:t>for </a:t>
            </a:r>
            <a:r>
              <a:rPr lang="en-GB" sz="1800" b="1" dirty="0" smtClean="0"/>
              <a:t>number</a:t>
            </a:r>
            <a:r>
              <a:rPr lang="en-GB" sz="1800" b="1" dirty="0"/>
              <a:t>	</a:t>
            </a:r>
          </a:p>
          <a:p>
            <a:pPr marL="0" lvl="1" indent="0">
              <a:spcBef>
                <a:spcPts val="600"/>
              </a:spcBef>
              <a:buNone/>
              <a:tabLst>
                <a:tab pos="534988" algn="l"/>
                <a:tab pos="895350" algn="l"/>
                <a:tab pos="1255713" algn="l"/>
                <a:tab pos="5110163" algn="l"/>
              </a:tabLst>
            </a:pPr>
            <a:r>
              <a:rPr lang="en-GB" sz="1800" b="1" dirty="0" smtClean="0"/>
              <a:t>	Read number</a:t>
            </a:r>
          </a:p>
          <a:p>
            <a:pPr marL="0" lvl="1" indent="0">
              <a:spcBef>
                <a:spcPts val="600"/>
              </a:spcBef>
              <a:buNone/>
              <a:tabLst>
                <a:tab pos="534988" algn="l"/>
                <a:tab pos="895350" algn="l"/>
                <a:tab pos="1255713" algn="l"/>
                <a:tab pos="5110163" algn="l"/>
              </a:tabLst>
            </a:pPr>
            <a:r>
              <a:rPr lang="en-GB" sz="1800" b="1" dirty="0"/>
              <a:t>}</a:t>
            </a:r>
            <a:endParaRPr lang="en-GB" sz="1800" b="1" dirty="0" smtClean="0"/>
          </a:p>
          <a:p>
            <a:pPr marL="0" lvl="1" indent="0">
              <a:spcBef>
                <a:spcPts val="600"/>
              </a:spcBef>
              <a:buNone/>
              <a:tabLst>
                <a:tab pos="534988" algn="l"/>
                <a:tab pos="895350" algn="l"/>
                <a:tab pos="1255713" algn="l"/>
                <a:tab pos="5110163" algn="l"/>
              </a:tabLst>
            </a:pPr>
            <a:r>
              <a:rPr lang="en-GB" sz="1800" b="1" dirty="0" smtClean="0"/>
              <a:t>Output the total of the numbers</a:t>
            </a:r>
            <a:r>
              <a:rPr lang="en-GB" sz="2000" b="1" dirty="0" smtClean="0">
                <a:latin typeface="Segoe UI Semibold" pitchFamily="34" charset="0"/>
              </a:rPr>
              <a:t>	</a:t>
            </a:r>
            <a:endParaRPr lang="en-GB" sz="2000" b="1" dirty="0">
              <a:latin typeface="Segoe UI Semibold" pitchFamily="34" charset="0"/>
            </a:endParaRPr>
          </a:p>
          <a:p>
            <a:pPr marL="109728" indent="0">
              <a:lnSpc>
                <a:spcPct val="150000"/>
              </a:lnSpc>
              <a:buNone/>
              <a:tabLst>
                <a:tab pos="720725" algn="l"/>
              </a:tabLst>
            </a:pPr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476672"/>
            <a:ext cx="8229600" cy="848942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500" b="0" kern="1200">
                <a:ln>
                  <a:noFill/>
                </a:ln>
                <a:solidFill>
                  <a:schemeClr val="tx2"/>
                </a:solidFill>
                <a:effectLst/>
                <a:latin typeface="Segoe UI Semibold" panose="020B0702040204020203" pitchFamily="34" charset="0"/>
                <a:ea typeface="+mj-ea"/>
                <a:cs typeface="+mj-cs"/>
              </a:defRPr>
            </a:lvl1pPr>
          </a:lstStyle>
          <a:p>
            <a:r>
              <a:rPr lang="en-GB" sz="4000" dirty="0" smtClean="0"/>
              <a:t>while loop 	</a:t>
            </a:r>
            <a:r>
              <a:rPr lang="en-GB" sz="2400" dirty="0" smtClean="0"/>
              <a:t>(AddNumbers3.java)</a:t>
            </a:r>
            <a:endParaRPr lang="en-GB" sz="24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508104" y="2636912"/>
            <a:ext cx="0" cy="33123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8141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691680" y="4471665"/>
            <a:ext cx="3816424" cy="100811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blipFill>
                <a:blip r:embed="rId3"/>
                <a:tile tx="0" ty="0" sx="100000" sy="100000" flip="none" algn="tl"/>
              </a:blip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9776"/>
            <a:ext cx="8229600" cy="1143000"/>
          </a:xfrm>
        </p:spPr>
        <p:txBody>
          <a:bodyPr>
            <a:normAutofit/>
          </a:bodyPr>
          <a:lstStyle/>
          <a:p>
            <a:r>
              <a:rPr lang="en-GB" sz="3600" dirty="0" smtClean="0"/>
              <a:t>Repetition - for loop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75202" y="3821299"/>
            <a:ext cx="8229600" cy="2434275"/>
          </a:xfrm>
        </p:spPr>
        <p:txBody>
          <a:bodyPr>
            <a:noAutofit/>
          </a:bodyPr>
          <a:lstStyle/>
          <a:p>
            <a:pPr marL="719138" indent="0">
              <a:lnSpc>
                <a:spcPct val="150000"/>
              </a:lnSpc>
              <a:buNone/>
              <a:tabLst>
                <a:tab pos="360363" algn="l"/>
                <a:tab pos="720725" algn="l"/>
                <a:tab pos="1431925" algn="l"/>
              </a:tabLst>
            </a:pPr>
            <a:r>
              <a:rPr lang="en-GB" sz="2000" b="1" dirty="0"/>
              <a:t>f</a:t>
            </a:r>
            <a:r>
              <a:rPr lang="en-GB" sz="2000" b="1" dirty="0" smtClean="0"/>
              <a:t>or (</a:t>
            </a:r>
            <a:r>
              <a:rPr lang="en-GB" sz="2000" b="1" dirty="0" smtClean="0">
                <a:solidFill>
                  <a:srgbClr val="FF0000"/>
                </a:solidFill>
              </a:rPr>
              <a:t>initialisation</a:t>
            </a:r>
            <a:r>
              <a:rPr lang="en-GB" sz="2000" b="1" dirty="0" smtClean="0"/>
              <a:t>; </a:t>
            </a:r>
            <a:r>
              <a:rPr lang="en-GB" sz="2000" b="1" dirty="0" smtClean="0">
                <a:solidFill>
                  <a:srgbClr val="00B050"/>
                </a:solidFill>
              </a:rPr>
              <a:t>condition</a:t>
            </a:r>
            <a:r>
              <a:rPr lang="en-GB" sz="2000" b="1" dirty="0" smtClean="0"/>
              <a:t>; </a:t>
            </a:r>
            <a:r>
              <a:rPr lang="en-GB" sz="2000" b="1" dirty="0" smtClean="0">
                <a:solidFill>
                  <a:srgbClr val="7030A0"/>
                </a:solidFill>
              </a:rPr>
              <a:t>adjustment</a:t>
            </a:r>
            <a:r>
              <a:rPr lang="en-GB" sz="2000" b="1" dirty="0" smtClean="0"/>
              <a:t>) </a:t>
            </a:r>
            <a:r>
              <a:rPr lang="en-GB" sz="2000" b="1" dirty="0" smtClean="0"/>
              <a:t>{</a:t>
            </a:r>
            <a:endParaRPr lang="en-GB" sz="2000" b="1" dirty="0" smtClean="0"/>
          </a:p>
          <a:p>
            <a:pPr marL="719138" indent="0">
              <a:lnSpc>
                <a:spcPct val="150000"/>
              </a:lnSpc>
              <a:buNone/>
              <a:tabLst>
                <a:tab pos="360363" algn="l"/>
                <a:tab pos="720725" algn="l"/>
                <a:tab pos="1431925" algn="l"/>
              </a:tabLst>
            </a:pPr>
            <a:r>
              <a:rPr lang="en-GB" sz="2000" b="1" dirty="0"/>
              <a:t>	</a:t>
            </a:r>
            <a:r>
              <a:rPr lang="en-GB" sz="2000" b="1" dirty="0" smtClean="0"/>
              <a:t>	sequence of statement(s</a:t>
            </a:r>
            <a:r>
              <a:rPr lang="en-GB" sz="2000" b="1" dirty="0" smtClean="0"/>
              <a:t>);</a:t>
            </a:r>
            <a:endParaRPr lang="en-GB" sz="2000" b="1" dirty="0" smtClean="0"/>
          </a:p>
          <a:p>
            <a:pPr marL="719138" indent="0">
              <a:lnSpc>
                <a:spcPct val="150000"/>
              </a:lnSpc>
              <a:buNone/>
              <a:tabLst>
                <a:tab pos="360363" algn="l"/>
                <a:tab pos="720725" algn="l"/>
                <a:tab pos="1431925" algn="l"/>
              </a:tabLst>
            </a:pPr>
            <a:r>
              <a:rPr lang="en-GB" sz="2000" b="1" dirty="0"/>
              <a:t>	</a:t>
            </a:r>
            <a:r>
              <a:rPr lang="en-GB" sz="2000" b="1" dirty="0" smtClean="0"/>
              <a:t>	separated by </a:t>
            </a:r>
            <a:r>
              <a:rPr lang="en-GB" sz="2000" b="1" dirty="0" smtClean="0"/>
              <a:t>semicolons;</a:t>
            </a:r>
          </a:p>
          <a:p>
            <a:pPr marL="719138" indent="0">
              <a:lnSpc>
                <a:spcPct val="150000"/>
              </a:lnSpc>
              <a:buNone/>
              <a:tabLst>
                <a:tab pos="360363" algn="l"/>
                <a:tab pos="720725" algn="l"/>
                <a:tab pos="1431925" algn="l"/>
              </a:tabLst>
            </a:pPr>
            <a:r>
              <a:rPr lang="en-GB" sz="2000" b="1" dirty="0" smtClean="0"/>
              <a:t>}//for</a:t>
            </a:r>
            <a:endParaRPr lang="en-GB" sz="2000" b="1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16416" y="6453336"/>
            <a:ext cx="762000" cy="365125"/>
          </a:xfrm>
        </p:spPr>
        <p:txBody>
          <a:bodyPr/>
          <a:lstStyle/>
          <a:p>
            <a:fld id="{BA9B540C-44DA-4F69-89C9-7C84606640D3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1839323"/>
            <a:ext cx="2808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Segoe UI Semibold" panose="020B0702040204020203" pitchFamily="34" charset="0"/>
              </a:rPr>
              <a:t>Sets the loop-control variable to an initial value</a:t>
            </a:r>
            <a:endParaRPr lang="en-GB" dirty="0">
              <a:latin typeface="Segoe UI Semibold" panose="020B07020402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31840" y="1839323"/>
            <a:ext cx="30243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Segoe UI Semibold" panose="020B0702040204020203" pitchFamily="34" charset="0"/>
              </a:rPr>
              <a:t>Sets a </a:t>
            </a:r>
            <a:r>
              <a:rPr lang="en-GB" u="sng" dirty="0" smtClean="0">
                <a:latin typeface="Segoe UI Semibold" panose="020B0702040204020203" pitchFamily="34" charset="0"/>
              </a:rPr>
              <a:t>condition</a:t>
            </a:r>
            <a:r>
              <a:rPr lang="en-GB" dirty="0" smtClean="0">
                <a:latin typeface="Segoe UI Semibold" panose="020B0702040204020203" pitchFamily="34" charset="0"/>
              </a:rPr>
              <a:t> on the loop-control variable which must be true for the repetitions to continue</a:t>
            </a:r>
            <a:endParaRPr lang="en-GB" dirty="0">
              <a:latin typeface="Segoe UI Semibold" panose="020B070204020402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00192" y="1839322"/>
            <a:ext cx="26642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Segoe UI Semibold" panose="020B0702040204020203" pitchFamily="34" charset="0"/>
              </a:rPr>
              <a:t>The adjustment to the loop-control variable each time the loop is repeated </a:t>
            </a:r>
            <a:endParaRPr lang="en-GB" dirty="0">
              <a:latin typeface="Segoe UI Semibold" panose="020B0702040204020203" pitchFamily="34" charset="0"/>
            </a:endParaRPr>
          </a:p>
        </p:txBody>
      </p:sp>
      <p:cxnSp>
        <p:nvCxnSpPr>
          <p:cNvPr id="9" name="Straight Arrow Connector 8"/>
          <p:cNvCxnSpPr>
            <a:stCxn id="5" idx="2"/>
          </p:cNvCxnSpPr>
          <p:nvPr/>
        </p:nvCxnSpPr>
        <p:spPr>
          <a:xfrm>
            <a:off x="1583668" y="2762653"/>
            <a:ext cx="612068" cy="11704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7" idx="2"/>
          </p:cNvCxnSpPr>
          <p:nvPr/>
        </p:nvCxnSpPr>
        <p:spPr>
          <a:xfrm flipH="1">
            <a:off x="4139952" y="3039652"/>
            <a:ext cx="504056" cy="8934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2"/>
          </p:cNvCxnSpPr>
          <p:nvPr/>
        </p:nvCxnSpPr>
        <p:spPr>
          <a:xfrm flipH="1">
            <a:off x="5868144" y="3039651"/>
            <a:ext cx="1764196" cy="9654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588224" y="4600474"/>
            <a:ext cx="1494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Segoe UI Semibold" panose="020B0702040204020203" pitchFamily="34" charset="0"/>
              </a:rPr>
              <a:t>  loop body</a:t>
            </a:r>
            <a:endParaRPr lang="en-GB" dirty="0">
              <a:latin typeface="Segoe UI Semibold" panose="020B0702040204020203" pitchFamily="34" charset="0"/>
            </a:endParaRPr>
          </a:p>
        </p:txBody>
      </p:sp>
      <p:cxnSp>
        <p:nvCxnSpPr>
          <p:cNvPr id="13" name="Straight Arrow Connector 12"/>
          <p:cNvCxnSpPr>
            <a:stCxn id="11" idx="1"/>
          </p:cNvCxnSpPr>
          <p:nvPr/>
        </p:nvCxnSpPr>
        <p:spPr>
          <a:xfrm flipH="1">
            <a:off x="5724128" y="4785140"/>
            <a:ext cx="864096" cy="1905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5793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  <p:bldP spid="7" grpId="0"/>
      <p:bldP spid="8" grpId="0"/>
      <p:bldP spid="11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79512" y="1481328"/>
            <a:ext cx="8784976" cy="5044016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sz="2200" b="1" dirty="0" smtClean="0">
                <a:latin typeface="Segoe UI Semibold" pitchFamily="34" charset="0"/>
              </a:rPr>
              <a:t>Read in a list of numbers and print out their total </a:t>
            </a:r>
          </a:p>
          <a:p>
            <a:pPr marL="365760" lvl="1" indent="0">
              <a:spcBef>
                <a:spcPts val="0"/>
              </a:spcBef>
              <a:buNone/>
              <a:tabLst>
                <a:tab pos="720725" algn="l"/>
                <a:tab pos="1081088" algn="l"/>
              </a:tabLst>
            </a:pPr>
            <a:endParaRPr lang="en-GB" sz="2400" b="1" dirty="0" smtClean="0">
              <a:latin typeface="Segoe UI Semibold" pitchFamily="34" charset="0"/>
            </a:endParaRPr>
          </a:p>
          <a:p>
            <a:pPr marL="0" lvl="1" indent="0">
              <a:lnSpc>
                <a:spcPct val="130000"/>
              </a:lnSpc>
              <a:spcBef>
                <a:spcPts val="600"/>
              </a:spcBef>
              <a:buNone/>
              <a:tabLst>
                <a:tab pos="446088" algn="l"/>
              </a:tabLst>
            </a:pPr>
            <a:r>
              <a:rPr lang="en-GB" sz="17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15	</a:t>
            </a:r>
            <a:r>
              <a:rPr lang="en-GB" sz="17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final </a:t>
            </a:r>
            <a:r>
              <a:rPr lang="en-GB" sz="17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GB" sz="17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TERMINATOR = -999;</a:t>
            </a:r>
          </a:p>
          <a:p>
            <a:pPr marL="0" lvl="1" indent="0">
              <a:lnSpc>
                <a:spcPct val="130000"/>
              </a:lnSpc>
              <a:spcBef>
                <a:spcPts val="600"/>
              </a:spcBef>
              <a:buNone/>
              <a:tabLst>
                <a:tab pos="446088" algn="l"/>
              </a:tabLst>
            </a:pPr>
            <a:r>
              <a:rPr lang="en-GB" sz="17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16 </a:t>
            </a:r>
            <a:r>
              <a:rPr lang="en-GB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17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GB" sz="17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number</a:t>
            </a:r>
            <a:r>
              <a:rPr lang="en-GB" sz="17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total = 0;</a:t>
            </a:r>
          </a:p>
          <a:p>
            <a:pPr marL="0" lvl="1" indent="0">
              <a:lnSpc>
                <a:spcPct val="130000"/>
              </a:lnSpc>
              <a:spcBef>
                <a:spcPts val="600"/>
              </a:spcBef>
              <a:buNone/>
              <a:tabLst>
                <a:tab pos="446088" algn="l"/>
              </a:tabLst>
            </a:pPr>
            <a:r>
              <a:rPr lang="en-GB" sz="17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17</a:t>
            </a:r>
            <a:endParaRPr lang="en-GB" sz="17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lnSpc>
                <a:spcPct val="130000"/>
              </a:lnSpc>
              <a:spcBef>
                <a:spcPts val="600"/>
              </a:spcBef>
              <a:buNone/>
              <a:tabLst>
                <a:tab pos="446088" algn="l"/>
              </a:tabLst>
            </a:pPr>
            <a:r>
              <a:rPr lang="en-GB" sz="17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18</a:t>
            </a:r>
            <a:r>
              <a:rPr lang="en-GB" sz="17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</a:t>
            </a:r>
            <a:r>
              <a:rPr lang="en-GB" sz="17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GB" sz="17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("Enter the first number: ");</a:t>
            </a:r>
          </a:p>
          <a:p>
            <a:pPr marL="0" lvl="1" indent="0">
              <a:lnSpc>
                <a:spcPct val="130000"/>
              </a:lnSpc>
              <a:spcBef>
                <a:spcPts val="600"/>
              </a:spcBef>
              <a:buNone/>
              <a:tabLst>
                <a:tab pos="446088" algn="l"/>
              </a:tabLst>
            </a:pPr>
            <a:r>
              <a:rPr lang="en-GB" sz="17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19</a:t>
            </a:r>
            <a:r>
              <a:rPr lang="en-GB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17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 </a:t>
            </a:r>
            <a:r>
              <a:rPr lang="en-GB" sz="17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GB" sz="17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keyboard.nextInt</a:t>
            </a:r>
            <a:r>
              <a:rPr lang="en-GB" sz="17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lvl="1" indent="0">
              <a:lnSpc>
                <a:spcPct val="130000"/>
              </a:lnSpc>
              <a:spcBef>
                <a:spcPts val="600"/>
              </a:spcBef>
              <a:buNone/>
              <a:tabLst>
                <a:tab pos="446088" algn="l"/>
              </a:tabLst>
            </a:pPr>
            <a:r>
              <a:rPr lang="en-GB" sz="17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20</a:t>
            </a:r>
            <a:r>
              <a:rPr lang="en-GB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17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 </a:t>
            </a:r>
            <a:r>
              <a:rPr lang="en-GB" sz="17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(number != TERMINATOR){</a:t>
            </a:r>
          </a:p>
          <a:p>
            <a:pPr marL="0" lvl="1" indent="0">
              <a:lnSpc>
                <a:spcPct val="130000"/>
              </a:lnSpc>
              <a:spcBef>
                <a:spcPts val="600"/>
              </a:spcBef>
              <a:buNone/>
              <a:tabLst>
                <a:tab pos="446088" algn="l"/>
              </a:tabLst>
            </a:pPr>
            <a:r>
              <a:rPr lang="en-GB" sz="17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21	</a:t>
            </a:r>
            <a:r>
              <a:rPr lang="en-GB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17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total </a:t>
            </a:r>
            <a:r>
              <a:rPr lang="en-GB" sz="17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total + number;</a:t>
            </a:r>
          </a:p>
          <a:p>
            <a:pPr marL="0" lvl="1" indent="0">
              <a:lnSpc>
                <a:spcPct val="130000"/>
              </a:lnSpc>
              <a:spcBef>
                <a:spcPts val="600"/>
              </a:spcBef>
              <a:buNone/>
              <a:tabLst>
                <a:tab pos="446088" algn="l"/>
              </a:tabLst>
            </a:pPr>
            <a:r>
              <a:rPr lang="en-GB" sz="17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22	   	</a:t>
            </a:r>
            <a:r>
              <a:rPr lang="en-GB" sz="17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GB" sz="17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("Enter a number (or -999 to finish): ");</a:t>
            </a:r>
          </a:p>
          <a:p>
            <a:pPr marL="0" lvl="1" indent="0">
              <a:lnSpc>
                <a:spcPct val="130000"/>
              </a:lnSpc>
              <a:spcBef>
                <a:spcPts val="600"/>
              </a:spcBef>
              <a:buNone/>
              <a:tabLst>
                <a:tab pos="446088" algn="l"/>
              </a:tabLst>
            </a:pPr>
            <a:r>
              <a:rPr lang="en-GB" sz="17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23	   	</a:t>
            </a:r>
            <a:r>
              <a:rPr lang="en-GB" sz="17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 </a:t>
            </a:r>
            <a:r>
              <a:rPr lang="en-GB" sz="17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GB" sz="17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keyboard.nextInt</a:t>
            </a:r>
            <a:r>
              <a:rPr lang="en-GB" sz="17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lvl="1" indent="0">
              <a:lnSpc>
                <a:spcPct val="130000"/>
              </a:lnSpc>
              <a:spcBef>
                <a:spcPts val="600"/>
              </a:spcBef>
              <a:buNone/>
              <a:tabLst>
                <a:tab pos="446088" algn="l"/>
              </a:tabLst>
            </a:pPr>
            <a:r>
              <a:rPr lang="en-GB" sz="17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24</a:t>
            </a:r>
            <a:r>
              <a:rPr lang="en-GB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17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en-GB" sz="17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n-GB" sz="17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</a:p>
          <a:p>
            <a:pPr marL="0" lvl="1" indent="0">
              <a:lnSpc>
                <a:spcPct val="130000"/>
              </a:lnSpc>
              <a:spcBef>
                <a:spcPts val="600"/>
              </a:spcBef>
              <a:buNone/>
              <a:tabLst>
                <a:tab pos="446088" algn="l"/>
              </a:tabLst>
            </a:pPr>
            <a:r>
              <a:rPr lang="en-GB" sz="17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25</a:t>
            </a:r>
            <a:endParaRPr lang="en-GB" sz="17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lnSpc>
                <a:spcPct val="130000"/>
              </a:lnSpc>
              <a:spcBef>
                <a:spcPts val="600"/>
              </a:spcBef>
              <a:buNone/>
              <a:tabLst>
                <a:tab pos="446088" algn="l"/>
              </a:tabLst>
            </a:pPr>
            <a:r>
              <a:rPr lang="en-GB" sz="17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26	</a:t>
            </a:r>
            <a:r>
              <a:rPr lang="en-GB" sz="17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GB" sz="17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("\</a:t>
            </a:r>
            <a:r>
              <a:rPr lang="en-GB" sz="17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nThe</a:t>
            </a:r>
            <a:r>
              <a:rPr lang="en-GB" sz="17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total of the  numbers is " + total); </a:t>
            </a:r>
            <a:r>
              <a:rPr lang="en-GB" sz="1700" b="1" dirty="0" smtClean="0"/>
              <a:t>	</a:t>
            </a:r>
            <a:endParaRPr lang="en-GB" sz="1700" b="1" dirty="0"/>
          </a:p>
          <a:p>
            <a:pPr marL="109728" indent="0">
              <a:lnSpc>
                <a:spcPct val="150000"/>
              </a:lnSpc>
              <a:buNone/>
              <a:tabLst>
                <a:tab pos="720725" algn="l"/>
              </a:tabLst>
            </a:pPr>
            <a:endParaRPr lang="en-GB" sz="17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848942"/>
          </a:xfrm>
        </p:spPr>
        <p:txBody>
          <a:bodyPr>
            <a:normAutofit/>
          </a:bodyPr>
          <a:lstStyle/>
          <a:p>
            <a:r>
              <a:rPr lang="en-GB" sz="3600" dirty="0" smtClean="0"/>
              <a:t>while loop 	</a:t>
            </a:r>
            <a:r>
              <a:rPr lang="en-GB" sz="2400" dirty="0" smtClean="0"/>
              <a:t>(AddNumbers3.java)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448595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5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82960"/>
          </a:xfrm>
        </p:spPr>
        <p:txBody>
          <a:bodyPr>
            <a:normAutofit/>
          </a:bodyPr>
          <a:lstStyle/>
          <a:p>
            <a:r>
              <a:rPr lang="en-GB" sz="3200" dirty="0" smtClean="0"/>
              <a:t>Program </a:t>
            </a:r>
            <a:r>
              <a:rPr lang="en-GB" sz="3200" dirty="0"/>
              <a:t>Trace </a:t>
            </a:r>
            <a:r>
              <a:rPr lang="en-GB" sz="2400" dirty="0"/>
              <a:t>(</a:t>
            </a:r>
            <a:r>
              <a:rPr lang="en-GB" sz="2400" dirty="0" smtClean="0"/>
              <a:t>AddNumbers3.java</a:t>
            </a:r>
            <a:r>
              <a:rPr lang="en-GB" sz="2400" dirty="0"/>
              <a:t>)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597815748"/>
              </p:ext>
            </p:extLst>
          </p:nvPr>
        </p:nvGraphicFramePr>
        <p:xfrm>
          <a:off x="386300" y="1340768"/>
          <a:ext cx="8278483" cy="51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0621"/>
                <a:gridCol w="1296000"/>
                <a:gridCol w="899862"/>
                <a:gridCol w="900000"/>
                <a:gridCol w="1656000"/>
                <a:gridCol w="291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Segoe UI Semibold" pitchFamily="34" charset="0"/>
                        </a:rPr>
                        <a:t>Line No.</a:t>
                      </a:r>
                      <a:endParaRPr lang="en-GB" sz="1400" b="1" dirty="0">
                        <a:latin typeface="Segoe UI Semibold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Segoe UI Semibold" pitchFamily="34" charset="0"/>
                        </a:rPr>
                        <a:t>TERMINATOR</a:t>
                      </a:r>
                      <a:endParaRPr lang="en-GB" sz="1400" b="1" dirty="0">
                        <a:latin typeface="Segoe UI Semibold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Segoe UI Semibold" pitchFamily="34" charset="0"/>
                        </a:rPr>
                        <a:t>number</a:t>
                      </a:r>
                      <a:endParaRPr lang="en-GB" sz="1400" b="1" dirty="0">
                        <a:latin typeface="Segoe UI Semibold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Segoe UI Semibold" pitchFamily="34" charset="0"/>
                        </a:rPr>
                        <a:t>total</a:t>
                      </a:r>
                      <a:endParaRPr lang="en-GB" sz="1400" b="1" dirty="0">
                        <a:latin typeface="Segoe UI Semibold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Segoe UI Semibold" pitchFamily="34" charset="0"/>
                        </a:rPr>
                        <a:t>number != TERMINATOR</a:t>
                      </a:r>
                      <a:endParaRPr lang="en-GB" sz="1400" b="1" dirty="0">
                        <a:latin typeface="Segoe UI Semibold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Segoe UI Semibold" pitchFamily="34" charset="0"/>
                        </a:rPr>
                        <a:t>Output</a:t>
                      </a:r>
                      <a:endParaRPr lang="en-GB" sz="1400" b="1" dirty="0">
                        <a:latin typeface="Segoe UI Semibold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16416" y="6381328"/>
            <a:ext cx="762000" cy="365125"/>
          </a:xfrm>
        </p:spPr>
        <p:txBody>
          <a:bodyPr/>
          <a:lstStyle/>
          <a:p>
            <a:fld id="{BA9B540C-44DA-4F69-89C9-7C84606640D3}" type="slidenum">
              <a:rPr lang="en-US" smtClean="0"/>
              <a:pPr/>
              <a:t>51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1772816"/>
            <a:ext cx="8568952" cy="51834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tabLst>
                <a:tab pos="176213" algn="ctr"/>
                <a:tab pos="1166813" algn="ctr"/>
                <a:tab pos="2155825" algn="ctr"/>
                <a:tab pos="3136900" algn="ctr"/>
                <a:tab pos="4395788" algn="ctr"/>
                <a:tab pos="5292725" algn="l"/>
              </a:tabLst>
            </a:pPr>
            <a:r>
              <a:rPr lang="en-GB" dirty="0" smtClean="0"/>
              <a:t>	</a:t>
            </a:r>
            <a:r>
              <a:rPr lang="en-GB" sz="1400" b="1" dirty="0" smtClean="0">
                <a:latin typeface="Segoe UI Semibold" pitchFamily="34" charset="0"/>
              </a:rPr>
              <a:t>15	-999					</a:t>
            </a:r>
          </a:p>
          <a:p>
            <a:pPr>
              <a:spcBef>
                <a:spcPts val="500"/>
              </a:spcBef>
              <a:tabLst>
                <a:tab pos="176213" algn="ctr"/>
                <a:tab pos="1166813" algn="ctr"/>
                <a:tab pos="2155825" algn="ctr"/>
                <a:tab pos="3136900" algn="ctr"/>
                <a:tab pos="4395788" algn="ctr"/>
                <a:tab pos="5292725" algn="l"/>
              </a:tabLst>
            </a:pPr>
            <a:r>
              <a:rPr lang="en-GB" sz="1400" b="1" dirty="0">
                <a:latin typeface="Segoe UI Semibold" pitchFamily="34" charset="0"/>
              </a:rPr>
              <a:t>	</a:t>
            </a:r>
            <a:r>
              <a:rPr lang="en-GB" sz="1400" b="1" dirty="0" smtClean="0">
                <a:latin typeface="Segoe UI Semibold" pitchFamily="34" charset="0"/>
              </a:rPr>
              <a:t>16			0</a:t>
            </a:r>
          </a:p>
          <a:p>
            <a:pPr>
              <a:spcBef>
                <a:spcPts val="500"/>
              </a:spcBef>
              <a:tabLst>
                <a:tab pos="176213" algn="ctr"/>
                <a:tab pos="1166813" algn="ctr"/>
                <a:tab pos="2155825" algn="ctr"/>
                <a:tab pos="3136900" algn="ctr"/>
                <a:tab pos="4395788" algn="ctr"/>
                <a:tab pos="5292725" algn="l"/>
              </a:tabLst>
            </a:pPr>
            <a:r>
              <a:rPr lang="en-GB" sz="1400" b="1" dirty="0">
                <a:latin typeface="Segoe UI Semibold" pitchFamily="34" charset="0"/>
              </a:rPr>
              <a:t>	</a:t>
            </a:r>
            <a:r>
              <a:rPr lang="en-GB" sz="1400" b="1" dirty="0" smtClean="0">
                <a:latin typeface="Segoe UI Semibold" pitchFamily="34" charset="0"/>
              </a:rPr>
              <a:t>18					</a:t>
            </a:r>
            <a:r>
              <a:rPr lang="en-GB" sz="1400" b="1" dirty="0" smtClean="0">
                <a:solidFill>
                  <a:srgbClr val="00B050"/>
                </a:solidFill>
                <a:latin typeface="Segoe UI Semibold" pitchFamily="34" charset="0"/>
              </a:rPr>
              <a:t>Enter the first </a:t>
            </a:r>
            <a:r>
              <a:rPr lang="en-GB" sz="1400" b="1" dirty="0">
                <a:solidFill>
                  <a:srgbClr val="00B050"/>
                </a:solidFill>
                <a:latin typeface="Segoe UI Semibold" pitchFamily="34" charset="0"/>
              </a:rPr>
              <a:t>number : 	</a:t>
            </a:r>
            <a:endParaRPr lang="en-GB" sz="1400" b="1" dirty="0" smtClean="0">
              <a:solidFill>
                <a:srgbClr val="00B050"/>
              </a:solidFill>
              <a:latin typeface="Segoe UI Semibold" pitchFamily="34" charset="0"/>
            </a:endParaRPr>
          </a:p>
          <a:p>
            <a:pPr>
              <a:spcBef>
                <a:spcPts val="500"/>
              </a:spcBef>
              <a:tabLst>
                <a:tab pos="176213" algn="ctr"/>
                <a:tab pos="1166813" algn="ctr"/>
                <a:tab pos="2155825" algn="ctr"/>
                <a:tab pos="3136900" algn="ctr"/>
                <a:tab pos="4395788" algn="ctr"/>
                <a:tab pos="5292725" algn="l"/>
              </a:tabLst>
            </a:pPr>
            <a:r>
              <a:rPr lang="en-GB" sz="1400" b="1" dirty="0">
                <a:latin typeface="Segoe UI Semibold" pitchFamily="34" charset="0"/>
              </a:rPr>
              <a:t>	</a:t>
            </a:r>
            <a:r>
              <a:rPr lang="en-GB" sz="1400" b="1" dirty="0" smtClean="0">
                <a:latin typeface="Segoe UI Semibold" pitchFamily="34" charset="0"/>
              </a:rPr>
              <a:t>19		25</a:t>
            </a:r>
          </a:p>
          <a:p>
            <a:pPr>
              <a:spcBef>
                <a:spcPts val="500"/>
              </a:spcBef>
              <a:tabLst>
                <a:tab pos="176213" algn="ctr"/>
                <a:tab pos="1166813" algn="ctr"/>
                <a:tab pos="2155825" algn="ctr"/>
                <a:tab pos="3136900" algn="ctr"/>
                <a:tab pos="4395788" algn="ctr"/>
                <a:tab pos="5292725" algn="l"/>
              </a:tabLst>
            </a:pPr>
            <a:r>
              <a:rPr lang="en-GB" sz="1400" b="1" dirty="0" smtClean="0">
                <a:latin typeface="Segoe UI Semibold" pitchFamily="34" charset="0"/>
              </a:rPr>
              <a:t>	20				(25 != -999) = T</a:t>
            </a:r>
          </a:p>
          <a:p>
            <a:pPr>
              <a:spcBef>
                <a:spcPts val="500"/>
              </a:spcBef>
              <a:tabLst>
                <a:tab pos="176213" algn="ctr"/>
                <a:tab pos="1166813" algn="ctr"/>
                <a:tab pos="2155825" algn="ctr"/>
                <a:tab pos="3136900" algn="ctr"/>
                <a:tab pos="4395788" algn="ctr"/>
                <a:tab pos="5292725" algn="l"/>
              </a:tabLst>
            </a:pPr>
            <a:r>
              <a:rPr lang="en-GB" sz="1400" b="1" dirty="0">
                <a:latin typeface="Segoe UI Semibold" pitchFamily="34" charset="0"/>
              </a:rPr>
              <a:t>	</a:t>
            </a:r>
            <a:r>
              <a:rPr lang="en-GB" sz="1400" b="1" dirty="0" smtClean="0">
                <a:latin typeface="Segoe UI Semibold" pitchFamily="34" charset="0"/>
              </a:rPr>
              <a:t>21			25</a:t>
            </a:r>
          </a:p>
          <a:p>
            <a:pPr>
              <a:spcBef>
                <a:spcPts val="500"/>
              </a:spcBef>
              <a:tabLst>
                <a:tab pos="176213" algn="ctr"/>
                <a:tab pos="1166813" algn="ctr"/>
                <a:tab pos="2155825" algn="ctr"/>
                <a:tab pos="3136900" algn="ctr"/>
                <a:tab pos="4395788" algn="ctr"/>
                <a:tab pos="5292725" algn="l"/>
              </a:tabLst>
            </a:pPr>
            <a:r>
              <a:rPr lang="en-GB" sz="1400" b="1" dirty="0">
                <a:latin typeface="Segoe UI Semibold" pitchFamily="34" charset="0"/>
              </a:rPr>
              <a:t>	</a:t>
            </a:r>
            <a:r>
              <a:rPr lang="en-GB" sz="1400" b="1" dirty="0" smtClean="0">
                <a:latin typeface="Segoe UI Semibold" pitchFamily="34" charset="0"/>
              </a:rPr>
              <a:t>22					</a:t>
            </a:r>
            <a:r>
              <a:rPr lang="en-GB" sz="1400" b="1" dirty="0">
                <a:solidFill>
                  <a:srgbClr val="00B050"/>
                </a:solidFill>
                <a:latin typeface="Segoe UI Semibold" pitchFamily="34" charset="0"/>
              </a:rPr>
              <a:t>Enter a number (or -999 to finish):</a:t>
            </a:r>
          </a:p>
          <a:p>
            <a:pPr>
              <a:spcBef>
                <a:spcPts val="500"/>
              </a:spcBef>
              <a:tabLst>
                <a:tab pos="176213" algn="ctr"/>
                <a:tab pos="1166813" algn="ctr"/>
                <a:tab pos="2155825" algn="ctr"/>
                <a:tab pos="3136900" algn="ctr"/>
                <a:tab pos="4395788" algn="ctr"/>
                <a:tab pos="5292725" algn="l"/>
              </a:tabLst>
            </a:pPr>
            <a:r>
              <a:rPr lang="en-GB" sz="1400" b="1" dirty="0">
                <a:latin typeface="Segoe UI Semibold" pitchFamily="34" charset="0"/>
              </a:rPr>
              <a:t>	</a:t>
            </a:r>
            <a:r>
              <a:rPr lang="en-GB" sz="1400" b="1" dirty="0" smtClean="0">
                <a:latin typeface="Segoe UI Semibold" pitchFamily="34" charset="0"/>
              </a:rPr>
              <a:t>23		18</a:t>
            </a:r>
          </a:p>
          <a:p>
            <a:pPr>
              <a:spcBef>
                <a:spcPts val="500"/>
              </a:spcBef>
              <a:tabLst>
                <a:tab pos="176213" algn="ctr"/>
                <a:tab pos="1166813" algn="ctr"/>
                <a:tab pos="2155825" algn="ctr"/>
                <a:tab pos="3136900" algn="ctr"/>
                <a:tab pos="4395788" algn="ctr"/>
                <a:tab pos="5292725" algn="l"/>
              </a:tabLst>
            </a:pPr>
            <a:r>
              <a:rPr lang="en-GB" sz="1400" b="1" dirty="0">
                <a:latin typeface="Segoe UI Semibold" pitchFamily="34" charset="0"/>
              </a:rPr>
              <a:t>	</a:t>
            </a:r>
            <a:r>
              <a:rPr lang="en-GB" sz="1400" b="1" dirty="0" smtClean="0">
                <a:latin typeface="Segoe UI Semibold" pitchFamily="34" charset="0"/>
              </a:rPr>
              <a:t>20				(18 </a:t>
            </a:r>
            <a:r>
              <a:rPr lang="en-GB" sz="1400" b="1" dirty="0">
                <a:latin typeface="Segoe UI Semibold" pitchFamily="34" charset="0"/>
              </a:rPr>
              <a:t>!= -999) = </a:t>
            </a:r>
            <a:r>
              <a:rPr lang="en-GB" sz="1400" b="1" dirty="0" smtClean="0">
                <a:latin typeface="Segoe UI Semibold" pitchFamily="34" charset="0"/>
              </a:rPr>
              <a:t>T</a:t>
            </a:r>
          </a:p>
          <a:p>
            <a:pPr>
              <a:spcBef>
                <a:spcPts val="500"/>
              </a:spcBef>
              <a:tabLst>
                <a:tab pos="176213" algn="ctr"/>
                <a:tab pos="1166813" algn="ctr"/>
                <a:tab pos="2155825" algn="ctr"/>
                <a:tab pos="3136900" algn="ctr"/>
                <a:tab pos="4395788" algn="ctr"/>
                <a:tab pos="5292725" algn="l"/>
              </a:tabLst>
            </a:pPr>
            <a:r>
              <a:rPr lang="en-GB" sz="1400" b="1" dirty="0">
                <a:latin typeface="Segoe UI Semibold" pitchFamily="34" charset="0"/>
              </a:rPr>
              <a:t>	</a:t>
            </a:r>
            <a:r>
              <a:rPr lang="en-GB" sz="1400" b="1" dirty="0" smtClean="0">
                <a:latin typeface="Segoe UI Semibold" pitchFamily="34" charset="0"/>
              </a:rPr>
              <a:t>21			43</a:t>
            </a:r>
          </a:p>
          <a:p>
            <a:pPr>
              <a:spcBef>
                <a:spcPts val="500"/>
              </a:spcBef>
              <a:tabLst>
                <a:tab pos="176213" algn="ctr"/>
                <a:tab pos="1166813" algn="ctr"/>
                <a:tab pos="2155825" algn="ctr"/>
                <a:tab pos="3136900" algn="ctr"/>
                <a:tab pos="4395788" algn="ctr"/>
                <a:tab pos="5292725" algn="l"/>
              </a:tabLst>
            </a:pPr>
            <a:r>
              <a:rPr lang="en-GB" sz="1400" b="1" dirty="0">
                <a:latin typeface="Segoe UI Semibold" pitchFamily="34" charset="0"/>
              </a:rPr>
              <a:t>	</a:t>
            </a:r>
            <a:r>
              <a:rPr lang="en-GB" sz="1400" b="1" dirty="0" smtClean="0">
                <a:latin typeface="Segoe UI Semibold" pitchFamily="34" charset="0"/>
              </a:rPr>
              <a:t>22				</a:t>
            </a:r>
            <a:r>
              <a:rPr lang="en-GB" sz="1400" b="1" dirty="0">
                <a:latin typeface="Segoe UI Semibold" pitchFamily="34" charset="0"/>
              </a:rPr>
              <a:t>	</a:t>
            </a:r>
            <a:r>
              <a:rPr lang="en-GB" sz="1400" b="1" dirty="0">
                <a:solidFill>
                  <a:srgbClr val="00B050"/>
                </a:solidFill>
                <a:latin typeface="Segoe UI Semibold" pitchFamily="34" charset="0"/>
              </a:rPr>
              <a:t>Enter a number (or -999 to finish): </a:t>
            </a:r>
            <a:r>
              <a:rPr lang="en-GB" sz="1400" b="1" dirty="0">
                <a:latin typeface="Segoe UI Semibold" pitchFamily="34" charset="0"/>
              </a:rPr>
              <a:t>	</a:t>
            </a:r>
            <a:endParaRPr lang="en-GB" sz="1400" b="1" dirty="0" smtClean="0">
              <a:latin typeface="Segoe UI Semibold" pitchFamily="34" charset="0"/>
            </a:endParaRPr>
          </a:p>
          <a:p>
            <a:pPr>
              <a:spcBef>
                <a:spcPts val="500"/>
              </a:spcBef>
              <a:tabLst>
                <a:tab pos="176213" algn="ctr"/>
                <a:tab pos="1166813" algn="ctr"/>
                <a:tab pos="2155825" algn="ctr"/>
                <a:tab pos="3136900" algn="ctr"/>
                <a:tab pos="4395788" algn="ctr"/>
                <a:tab pos="5292725" algn="l"/>
              </a:tabLst>
            </a:pPr>
            <a:r>
              <a:rPr lang="en-GB" sz="1400" b="1" dirty="0">
                <a:latin typeface="Segoe UI Semibold" pitchFamily="34" charset="0"/>
              </a:rPr>
              <a:t>	</a:t>
            </a:r>
            <a:r>
              <a:rPr lang="en-GB" sz="1400" b="1" dirty="0" smtClean="0">
                <a:latin typeface="Segoe UI Semibold" pitchFamily="34" charset="0"/>
              </a:rPr>
              <a:t>23		30</a:t>
            </a:r>
          </a:p>
          <a:p>
            <a:pPr>
              <a:spcBef>
                <a:spcPts val="500"/>
              </a:spcBef>
              <a:tabLst>
                <a:tab pos="176213" algn="ctr"/>
                <a:tab pos="1166813" algn="ctr"/>
                <a:tab pos="2155825" algn="ctr"/>
                <a:tab pos="3136900" algn="ctr"/>
                <a:tab pos="4395788" algn="ctr"/>
                <a:tab pos="5292725" algn="l"/>
              </a:tabLst>
            </a:pPr>
            <a:r>
              <a:rPr lang="en-GB" sz="1400" b="1" dirty="0">
                <a:latin typeface="Segoe UI Semibold" pitchFamily="34" charset="0"/>
              </a:rPr>
              <a:t>	</a:t>
            </a:r>
            <a:r>
              <a:rPr lang="en-GB" sz="1400" b="1" dirty="0" smtClean="0">
                <a:latin typeface="Segoe UI Semibold" pitchFamily="34" charset="0"/>
              </a:rPr>
              <a:t>20				(30 </a:t>
            </a:r>
            <a:r>
              <a:rPr lang="en-GB" sz="1400" b="1" dirty="0">
                <a:latin typeface="Segoe UI Semibold" pitchFamily="34" charset="0"/>
              </a:rPr>
              <a:t>!= -999) = </a:t>
            </a:r>
            <a:r>
              <a:rPr lang="en-GB" sz="1400" b="1" dirty="0" smtClean="0">
                <a:latin typeface="Segoe UI Semibold" pitchFamily="34" charset="0"/>
              </a:rPr>
              <a:t>T</a:t>
            </a:r>
          </a:p>
          <a:p>
            <a:pPr>
              <a:spcBef>
                <a:spcPts val="500"/>
              </a:spcBef>
              <a:tabLst>
                <a:tab pos="176213" algn="ctr"/>
                <a:tab pos="1166813" algn="ctr"/>
                <a:tab pos="2155825" algn="ctr"/>
                <a:tab pos="3136900" algn="ctr"/>
                <a:tab pos="4395788" algn="ctr"/>
                <a:tab pos="5292725" algn="l"/>
              </a:tabLst>
            </a:pPr>
            <a:r>
              <a:rPr lang="en-GB" sz="1400" b="1" dirty="0">
                <a:latin typeface="Segoe UI Semibold" pitchFamily="34" charset="0"/>
              </a:rPr>
              <a:t>	</a:t>
            </a:r>
            <a:r>
              <a:rPr lang="en-GB" sz="1400" b="1" dirty="0" smtClean="0">
                <a:latin typeface="Segoe UI Semibold" pitchFamily="34" charset="0"/>
              </a:rPr>
              <a:t>21			73</a:t>
            </a:r>
          </a:p>
          <a:p>
            <a:pPr>
              <a:spcBef>
                <a:spcPts val="500"/>
              </a:spcBef>
              <a:tabLst>
                <a:tab pos="176213" algn="ctr"/>
                <a:tab pos="1166813" algn="ctr"/>
                <a:tab pos="2155825" algn="ctr"/>
                <a:tab pos="3136900" algn="ctr"/>
                <a:tab pos="4395788" algn="ctr"/>
                <a:tab pos="5292725" algn="l"/>
              </a:tabLst>
            </a:pPr>
            <a:r>
              <a:rPr lang="en-GB" sz="1400" b="1" dirty="0">
                <a:latin typeface="Segoe UI Semibold" pitchFamily="34" charset="0"/>
              </a:rPr>
              <a:t>	</a:t>
            </a:r>
            <a:r>
              <a:rPr lang="en-GB" sz="1400" b="1" dirty="0" smtClean="0">
                <a:latin typeface="Segoe UI Semibold" pitchFamily="34" charset="0"/>
              </a:rPr>
              <a:t>22				</a:t>
            </a:r>
            <a:r>
              <a:rPr lang="en-GB" sz="1400" b="1" dirty="0">
                <a:latin typeface="Segoe UI Semibold" pitchFamily="34" charset="0"/>
              </a:rPr>
              <a:t>	</a:t>
            </a:r>
            <a:r>
              <a:rPr lang="en-GB" sz="1400" b="1" dirty="0">
                <a:solidFill>
                  <a:srgbClr val="00B050"/>
                </a:solidFill>
                <a:latin typeface="Segoe UI Semibold" pitchFamily="34" charset="0"/>
              </a:rPr>
              <a:t>Enter a number (or -999 to finish):</a:t>
            </a:r>
          </a:p>
          <a:p>
            <a:pPr>
              <a:spcBef>
                <a:spcPts val="500"/>
              </a:spcBef>
              <a:tabLst>
                <a:tab pos="176213" algn="ctr"/>
                <a:tab pos="1166813" algn="ctr"/>
                <a:tab pos="2155825" algn="ctr"/>
                <a:tab pos="3136900" algn="ctr"/>
                <a:tab pos="4395788" algn="ctr"/>
                <a:tab pos="5292725" algn="l"/>
              </a:tabLst>
            </a:pPr>
            <a:r>
              <a:rPr lang="en-GB" sz="1400" b="1" dirty="0">
                <a:latin typeface="Segoe UI Semibold" pitchFamily="34" charset="0"/>
              </a:rPr>
              <a:t>	</a:t>
            </a:r>
            <a:r>
              <a:rPr lang="en-GB" sz="1400" b="1" dirty="0" smtClean="0">
                <a:latin typeface="Segoe UI Semibold" pitchFamily="34" charset="0"/>
              </a:rPr>
              <a:t>23		-999</a:t>
            </a:r>
          </a:p>
          <a:p>
            <a:pPr>
              <a:spcBef>
                <a:spcPts val="500"/>
              </a:spcBef>
              <a:tabLst>
                <a:tab pos="176213" algn="ctr"/>
                <a:tab pos="1166813" algn="ctr"/>
                <a:tab pos="2155825" algn="ctr"/>
                <a:tab pos="3136900" algn="ctr"/>
                <a:tab pos="4395788" algn="ctr"/>
                <a:tab pos="5292725" algn="l"/>
              </a:tabLst>
            </a:pPr>
            <a:r>
              <a:rPr lang="en-GB" sz="1400" b="1" dirty="0" smtClean="0">
                <a:latin typeface="Segoe UI Semibold" pitchFamily="34" charset="0"/>
              </a:rPr>
              <a:t>	20				(-999 != -999) = F </a:t>
            </a:r>
          </a:p>
          <a:p>
            <a:pPr>
              <a:spcBef>
                <a:spcPts val="500"/>
              </a:spcBef>
              <a:tabLst>
                <a:tab pos="176213" algn="ctr"/>
                <a:tab pos="1166813" algn="ctr"/>
                <a:tab pos="2155825" algn="ctr"/>
                <a:tab pos="3136900" algn="ctr"/>
                <a:tab pos="4395788" algn="ctr"/>
                <a:tab pos="5292725" algn="l"/>
              </a:tabLst>
            </a:pPr>
            <a:r>
              <a:rPr lang="en-GB" sz="1400" b="1" dirty="0">
                <a:latin typeface="Segoe UI Semibold" pitchFamily="34" charset="0"/>
              </a:rPr>
              <a:t>	</a:t>
            </a:r>
            <a:r>
              <a:rPr lang="en-GB" sz="1400" b="1" dirty="0" smtClean="0">
                <a:latin typeface="Segoe UI Semibold" pitchFamily="34" charset="0"/>
              </a:rPr>
              <a:t>24					</a:t>
            </a:r>
            <a:r>
              <a:rPr lang="en-GB" sz="1400" b="1" dirty="0">
                <a:solidFill>
                  <a:srgbClr val="00B050"/>
                </a:solidFill>
                <a:latin typeface="Segoe UI Semibold" pitchFamily="34" charset="0"/>
              </a:rPr>
              <a:t>The total of the numbers is 73</a:t>
            </a:r>
          </a:p>
        </p:txBody>
      </p:sp>
    </p:spTree>
    <p:extLst>
      <p:ext uri="{BB962C8B-B14F-4D97-AF65-F5344CB8AC3E}">
        <p14:creationId xmlns:p14="http://schemas.microsoft.com/office/powerpoint/2010/main" val="1374731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80696"/>
          </a:xfrm>
        </p:spPr>
        <p:txBody>
          <a:bodyPr>
            <a:normAutofit/>
          </a:bodyPr>
          <a:lstStyle/>
          <a:p>
            <a:r>
              <a:rPr lang="en-GB" sz="3600" dirty="0" smtClean="0"/>
              <a:t>while loop - diagrammatically</a:t>
            </a:r>
            <a:endParaRPr lang="en-GB" sz="3600" dirty="0"/>
          </a:p>
        </p:txBody>
      </p:sp>
      <p:grpSp>
        <p:nvGrpSpPr>
          <p:cNvPr id="3" name="Group 2"/>
          <p:cNvGrpSpPr/>
          <p:nvPr/>
        </p:nvGrpSpPr>
        <p:grpSpPr>
          <a:xfrm>
            <a:off x="1344207" y="1709192"/>
            <a:ext cx="4739961" cy="4824536"/>
            <a:chOff x="1344207" y="1484784"/>
            <a:chExt cx="5003920" cy="5328592"/>
          </a:xfrm>
        </p:grpSpPr>
        <p:sp>
          <p:nvSpPr>
            <p:cNvPr id="4" name="Flowchart: Decision 3"/>
            <p:cNvSpPr/>
            <p:nvPr/>
          </p:nvSpPr>
          <p:spPr>
            <a:xfrm>
              <a:off x="2411760" y="1484784"/>
              <a:ext cx="3240360" cy="1728192"/>
            </a:xfrm>
            <a:prstGeom prst="flowChartDecision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 smtClean="0">
                  <a:latin typeface="Segoe UI Semibold" panose="020B0702040204020203" pitchFamily="34" charset="0"/>
                </a:rPr>
                <a:t>Check</a:t>
              </a:r>
            </a:p>
            <a:p>
              <a:pPr algn="ctr"/>
              <a:endParaRPr lang="en-GB" b="1" dirty="0" smtClean="0">
                <a:latin typeface="Segoe UI Semibold" panose="020B0702040204020203" pitchFamily="34" charset="0"/>
              </a:endParaRPr>
            </a:p>
            <a:p>
              <a:pPr algn="ctr"/>
              <a:r>
                <a:rPr lang="en-GB" sz="1600" b="1" dirty="0" smtClean="0">
                  <a:latin typeface="Segoe UI Semibold" panose="020B0702040204020203" pitchFamily="34" charset="0"/>
                </a:rPr>
                <a:t>CONDITION</a:t>
              </a:r>
              <a:endParaRPr lang="en-GB" b="1" dirty="0">
                <a:latin typeface="Segoe UI Semibold" panose="020B0702040204020203" pitchFamily="34" charset="0"/>
              </a:endParaRPr>
            </a:p>
          </p:txBody>
        </p:sp>
        <p:cxnSp>
          <p:nvCxnSpPr>
            <p:cNvPr id="6" name="Straight Arrow Connector 5"/>
            <p:cNvCxnSpPr>
              <a:stCxn id="4" idx="2"/>
            </p:cNvCxnSpPr>
            <p:nvPr/>
          </p:nvCxnSpPr>
          <p:spPr>
            <a:xfrm flipH="1">
              <a:off x="4012567" y="3212976"/>
              <a:ext cx="19373" cy="1080120"/>
            </a:xfrm>
            <a:prstGeom prst="straightConnector1">
              <a:avLst/>
            </a:prstGeom>
            <a:ln w="50800">
              <a:headEnd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flipH="1">
              <a:off x="5652121" y="2348880"/>
              <a:ext cx="696006" cy="0"/>
            </a:xfrm>
            <a:prstGeom prst="straightConnector1">
              <a:avLst/>
            </a:prstGeom>
            <a:ln w="50800">
              <a:headEnd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flipH="1">
              <a:off x="3997413" y="5805265"/>
              <a:ext cx="15154" cy="1008111"/>
            </a:xfrm>
            <a:prstGeom prst="straightConnector1">
              <a:avLst/>
            </a:prstGeom>
            <a:ln w="50800">
              <a:headEnd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2856375" y="3342240"/>
              <a:ext cx="1512168" cy="3739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 smtClean="0">
                  <a:latin typeface="Segoe UI Semibold" panose="020B0702040204020203" pitchFamily="34" charset="0"/>
                </a:rPr>
                <a:t>true</a:t>
              </a:r>
              <a:endParaRPr lang="en-GB" sz="1600" b="1" dirty="0">
                <a:latin typeface="Segoe UI Semibold" panose="020B0702040204020203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344207" y="1844824"/>
              <a:ext cx="1512168" cy="3739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 smtClean="0">
                  <a:latin typeface="Segoe UI Semibold" panose="020B0702040204020203" pitchFamily="34" charset="0"/>
                </a:rPr>
                <a:t>false</a:t>
              </a:r>
              <a:endParaRPr lang="en-GB" b="1" dirty="0">
                <a:latin typeface="Segoe UI Semibold" panose="020B0702040204020203" pitchFamily="34" charset="0"/>
              </a:endParaRP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>
              <a:off x="5041757" y="4725144"/>
              <a:ext cx="1306370" cy="0"/>
            </a:xfrm>
            <a:prstGeom prst="straightConnector1">
              <a:avLst/>
            </a:prstGeom>
            <a:ln w="50800">
              <a:headEnd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flipV="1">
              <a:off x="6348127" y="2348880"/>
              <a:ext cx="0" cy="2376264"/>
            </a:xfrm>
            <a:prstGeom prst="straightConnector1">
              <a:avLst/>
            </a:prstGeom>
            <a:ln w="50800">
              <a:headEnd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 flipH="1">
              <a:off x="1729618" y="2348880"/>
              <a:ext cx="2" cy="3456384"/>
            </a:xfrm>
            <a:prstGeom prst="straightConnector1">
              <a:avLst/>
            </a:prstGeom>
            <a:ln w="50800">
              <a:headEnd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4" idx="1"/>
            </p:cNvCxnSpPr>
            <p:nvPr/>
          </p:nvCxnSpPr>
          <p:spPr>
            <a:xfrm flipH="1">
              <a:off x="1748992" y="2348880"/>
              <a:ext cx="662768" cy="0"/>
            </a:xfrm>
            <a:prstGeom prst="straightConnector1">
              <a:avLst/>
            </a:prstGeom>
            <a:ln w="50800">
              <a:headEnd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 flipV="1">
              <a:off x="1729619" y="5805264"/>
              <a:ext cx="2282948" cy="1"/>
            </a:xfrm>
            <a:prstGeom prst="straightConnector1">
              <a:avLst/>
            </a:prstGeom>
            <a:ln w="50800">
              <a:headEnd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Rectangle 28"/>
            <p:cNvSpPr/>
            <p:nvPr/>
          </p:nvSpPr>
          <p:spPr>
            <a:xfrm>
              <a:off x="2953066" y="4293096"/>
              <a:ext cx="2088691" cy="999927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 smtClean="0">
                  <a:latin typeface="Segoe UI Semibold" panose="020B0702040204020203" pitchFamily="34" charset="0"/>
                </a:rPr>
                <a:t>Execute</a:t>
              </a:r>
            </a:p>
            <a:p>
              <a:pPr algn="ctr"/>
              <a:endParaRPr lang="en-GB" b="1" dirty="0" smtClean="0">
                <a:latin typeface="Segoe UI Semibold" panose="020B0702040204020203" pitchFamily="34" charset="0"/>
              </a:endParaRPr>
            </a:p>
            <a:p>
              <a:pPr algn="ctr"/>
              <a:r>
                <a:rPr lang="en-GB" b="1" dirty="0" smtClean="0">
                  <a:latin typeface="Segoe UI Semibold" panose="020B0702040204020203" pitchFamily="34" charset="0"/>
                </a:rPr>
                <a:t>Body of Loop</a:t>
              </a:r>
              <a:endParaRPr lang="en-GB" b="1" dirty="0">
                <a:latin typeface="Segoe UI Semibold" panose="020B0702040204020203" pitchFamily="34" charset="0"/>
              </a:endParaRPr>
            </a:p>
          </p:txBody>
        </p:sp>
      </p:grpSp>
      <p:sp>
        <p:nvSpPr>
          <p:cNvPr id="17" name="Slide Number Placeholder 3"/>
          <p:cNvSpPr txBox="1">
            <a:spLocks/>
          </p:cNvSpPr>
          <p:nvPr/>
        </p:nvSpPr>
        <p:spPr>
          <a:xfrm>
            <a:off x="8388424" y="6533728"/>
            <a:ext cx="7620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A9B540C-44DA-4F69-89C9-7C84606640D3}" type="slidenum">
              <a:rPr lang="en-US" sz="1200" smtClean="0">
                <a:solidFill>
                  <a:schemeClr val="accent1"/>
                </a:solidFill>
              </a:rPr>
              <a:pPr algn="r"/>
              <a:t>52</a:t>
            </a:fld>
            <a:endParaRPr lang="en-US" sz="1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230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76934"/>
          </a:xfrm>
        </p:spPr>
        <p:txBody>
          <a:bodyPr>
            <a:normAutofit/>
          </a:bodyPr>
          <a:lstStyle/>
          <a:p>
            <a:r>
              <a:rPr lang="en-GB" sz="3600" dirty="0"/>
              <a:t>Repetition – W</a:t>
            </a:r>
            <a:r>
              <a:rPr lang="en-GB" sz="3600" dirty="0" smtClean="0"/>
              <a:t>hat’s Wrong?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27584" y="4005064"/>
            <a:ext cx="7848872" cy="2592288"/>
          </a:xfrm>
          <a:ln>
            <a:solidFill>
              <a:schemeClr val="accent1">
                <a:shade val="50000"/>
              </a:schemeClr>
            </a:solidFill>
          </a:ln>
        </p:spPr>
        <p:txBody>
          <a:bodyPr>
            <a:noAutofit/>
          </a:bodyPr>
          <a:lstStyle/>
          <a:p>
            <a:pPr marL="109728" indent="0">
              <a:spcBef>
                <a:spcPts val="600"/>
              </a:spcBef>
              <a:buNone/>
              <a:tabLst>
                <a:tab pos="534988" algn="l"/>
                <a:tab pos="895350" algn="l"/>
              </a:tabLst>
            </a:pPr>
            <a:r>
              <a:rPr lang="en-GB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final </a:t>
            </a:r>
            <a:r>
              <a:rPr lang="en-GB" sz="18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GB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LIMIT = 25;</a:t>
            </a:r>
          </a:p>
          <a:p>
            <a:pPr marL="109728" indent="0">
              <a:spcBef>
                <a:spcPts val="600"/>
              </a:spcBef>
              <a:buNone/>
              <a:tabLst>
                <a:tab pos="534988" algn="l"/>
                <a:tab pos="895350" algn="l"/>
              </a:tabLst>
            </a:pPr>
            <a:r>
              <a:rPr lang="en-GB" sz="18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sz="18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nt</a:t>
            </a:r>
            <a:r>
              <a:rPr lang="en-GB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count = 0;</a:t>
            </a:r>
          </a:p>
          <a:p>
            <a:pPr marL="109728" indent="0">
              <a:spcBef>
                <a:spcPts val="600"/>
              </a:spcBef>
              <a:buNone/>
              <a:tabLst>
                <a:tab pos="534988" algn="l"/>
                <a:tab pos="895350" algn="l"/>
              </a:tabLst>
            </a:pPr>
            <a:endParaRPr lang="en-GB" sz="1800" b="1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indent="0">
              <a:spcBef>
                <a:spcPts val="600"/>
              </a:spcBef>
              <a:buNone/>
              <a:tabLst>
                <a:tab pos="534988" algn="l"/>
                <a:tab pos="895350" algn="l"/>
              </a:tabLst>
            </a:pPr>
            <a:r>
              <a:rPr lang="en-GB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 (count != LIMIT) {	</a:t>
            </a:r>
            <a:r>
              <a:rPr lang="en-GB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en-GB" sz="1800" b="1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indent="0">
              <a:spcBef>
                <a:spcPts val="600"/>
              </a:spcBef>
              <a:buNone/>
              <a:tabLst>
                <a:tab pos="534988" algn="l"/>
                <a:tab pos="895350" algn="l"/>
                <a:tab pos="1255713" algn="l"/>
                <a:tab pos="5024438" algn="l"/>
              </a:tabLst>
            </a:pPr>
            <a:r>
              <a:rPr lang="en-GB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18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GB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(count);</a:t>
            </a:r>
            <a:r>
              <a:rPr lang="en-GB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marL="109728" indent="0">
              <a:spcBef>
                <a:spcPts val="600"/>
              </a:spcBef>
              <a:buNone/>
              <a:tabLst>
                <a:tab pos="534988" algn="l"/>
                <a:tab pos="895350" algn="l"/>
                <a:tab pos="5024438" algn="l"/>
              </a:tabLst>
            </a:pPr>
            <a:r>
              <a:rPr lang="en-GB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count = count + 2;</a:t>
            </a:r>
            <a:endParaRPr lang="en-GB" sz="18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indent="0">
              <a:spcBef>
                <a:spcPts val="600"/>
              </a:spcBef>
              <a:buNone/>
              <a:tabLst>
                <a:tab pos="534988" algn="l"/>
                <a:tab pos="895350" algn="l"/>
                <a:tab pos="5024438" algn="l"/>
              </a:tabLst>
            </a:pPr>
            <a:r>
              <a:rPr lang="en-GB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en-GB" sz="18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//while</a:t>
            </a:r>
            <a:endParaRPr lang="en-GB" sz="1800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244408" y="6381328"/>
            <a:ext cx="762000" cy="365125"/>
          </a:xfrm>
        </p:spPr>
        <p:txBody>
          <a:bodyPr/>
          <a:lstStyle/>
          <a:p>
            <a:fld id="{BA9B540C-44DA-4F69-89C9-7C84606640D3}" type="slidenum">
              <a:rPr lang="en-US" smtClean="0"/>
              <a:pPr/>
              <a:t>53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27584" y="1916832"/>
            <a:ext cx="7848872" cy="1944216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spcBef>
                <a:spcPts val="600"/>
              </a:spcBef>
              <a:buFont typeface="Wingdings 3"/>
              <a:buNone/>
              <a:tabLst>
                <a:tab pos="534988" algn="l"/>
                <a:tab pos="895350" algn="l"/>
              </a:tabLst>
            </a:pPr>
            <a:r>
              <a:rPr lang="en-GB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final </a:t>
            </a:r>
            <a:r>
              <a:rPr lang="en-GB" sz="18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GB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SIZE = 25;</a:t>
            </a:r>
          </a:p>
          <a:p>
            <a:pPr marL="109728" indent="0">
              <a:spcBef>
                <a:spcPts val="600"/>
              </a:spcBef>
              <a:buFont typeface="Wingdings 3"/>
              <a:buNone/>
              <a:tabLst>
                <a:tab pos="534988" algn="l"/>
                <a:tab pos="895350" algn="l"/>
              </a:tabLst>
            </a:pPr>
            <a:endParaRPr lang="en-GB" sz="1800" b="1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indent="0">
              <a:spcBef>
                <a:spcPts val="600"/>
              </a:spcBef>
              <a:buFont typeface="Wingdings 3"/>
              <a:buNone/>
              <a:tabLst>
                <a:tab pos="534988" algn="l"/>
                <a:tab pos="895350" algn="l"/>
              </a:tabLst>
            </a:pPr>
            <a:r>
              <a:rPr lang="en-GB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GB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 (</a:t>
            </a:r>
            <a:r>
              <a:rPr lang="en-GB" sz="18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GB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loop = 0; loop &lt; SIZE; loop </a:t>
            </a:r>
            <a:r>
              <a:rPr lang="en-GB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loop -2</a:t>
            </a:r>
            <a:r>
              <a:rPr lang="en-GB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109728" indent="0">
              <a:spcBef>
                <a:spcPts val="600"/>
              </a:spcBef>
              <a:buFont typeface="Wingdings 3"/>
              <a:buNone/>
              <a:tabLst>
                <a:tab pos="534988" algn="l"/>
                <a:tab pos="895350" algn="l"/>
                <a:tab pos="1255713" algn="l"/>
                <a:tab pos="5024438" algn="l"/>
              </a:tabLst>
            </a:pPr>
            <a:r>
              <a:rPr lang="en-GB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18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GB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(loop);	</a:t>
            </a:r>
          </a:p>
          <a:p>
            <a:pPr marL="109728" indent="0">
              <a:spcBef>
                <a:spcPts val="600"/>
              </a:spcBef>
              <a:buFont typeface="Wingdings 3"/>
              <a:buNone/>
              <a:tabLst>
                <a:tab pos="534988" algn="l"/>
                <a:tab pos="895350" algn="l"/>
                <a:tab pos="5024438" algn="l"/>
              </a:tabLst>
            </a:pPr>
            <a:r>
              <a:rPr lang="en-GB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en-GB" sz="18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//for</a:t>
            </a:r>
            <a:endParaRPr lang="en-GB" sz="1200" b="1" dirty="0" smtClean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8990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5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5" grpId="0" build="p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670736" y="6381328"/>
            <a:ext cx="365760" cy="365125"/>
          </a:xfrm>
          <a:prstGeom prst="rect">
            <a:avLst/>
          </a:prstGeom>
        </p:spPr>
        <p:txBody>
          <a:bodyPr/>
          <a:lstStyle/>
          <a:p>
            <a:pPr algn="r"/>
            <a:fld id="{BA9B540C-44DA-4F69-89C9-7C84606640D3}" type="slidenum">
              <a:rPr lang="en-US" sz="1200" smtClean="0">
                <a:solidFill>
                  <a:schemeClr val="accent1"/>
                </a:solidFill>
              </a:rPr>
              <a:pPr algn="r"/>
              <a:t>54</a:t>
            </a:fld>
            <a:endParaRPr lang="en-US" sz="120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84" y="1484784"/>
            <a:ext cx="7920880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600"/>
              </a:spcBef>
              <a:tabLst>
                <a:tab pos="360363" algn="l"/>
              </a:tabLst>
            </a:pPr>
            <a:r>
              <a:rPr lang="en-GB" sz="2000" dirty="0" smtClean="0">
                <a:latin typeface="Segoe UI Semibold" pitchFamily="34" charset="0"/>
              </a:rPr>
              <a:t>Construct </a:t>
            </a:r>
            <a:r>
              <a:rPr lang="en-GB" sz="2000" dirty="0">
                <a:latin typeface="Segoe UI Semibold" pitchFamily="34" charset="0"/>
              </a:rPr>
              <a:t>a Java </a:t>
            </a:r>
            <a:r>
              <a:rPr lang="en-GB" sz="2000" b="1" dirty="0">
                <a:latin typeface="Segoe UI Semibold" pitchFamily="34" charset="0"/>
              </a:rPr>
              <a:t>program</a:t>
            </a:r>
            <a:r>
              <a:rPr lang="en-GB" sz="2000" dirty="0">
                <a:latin typeface="Segoe UI Semibold" pitchFamily="34" charset="0"/>
              </a:rPr>
              <a:t> called </a:t>
            </a:r>
            <a:r>
              <a:rPr lang="en-GB" sz="2000" b="1" i="1" dirty="0" smtClean="0">
                <a:latin typeface="Segoe UI Semibold" pitchFamily="34" charset="0"/>
              </a:rPr>
              <a:t>MultipleOfThree.java</a:t>
            </a:r>
            <a:r>
              <a:rPr lang="en-GB" sz="2000" dirty="0" smtClean="0">
                <a:latin typeface="Segoe UI Semibold" pitchFamily="34" charset="0"/>
              </a:rPr>
              <a:t> </a:t>
            </a:r>
          </a:p>
          <a:p>
            <a:pPr lvl="0">
              <a:spcBef>
                <a:spcPts val="600"/>
              </a:spcBef>
              <a:tabLst>
                <a:tab pos="360363" algn="l"/>
              </a:tabLst>
            </a:pPr>
            <a:r>
              <a:rPr lang="en-GB" sz="2000" dirty="0" smtClean="0">
                <a:latin typeface="Segoe UI Semibold" pitchFamily="34" charset="0"/>
              </a:rPr>
              <a:t>This program should use </a:t>
            </a:r>
            <a:r>
              <a:rPr lang="en-GB" sz="2000" dirty="0">
                <a:latin typeface="Segoe UI Semibold" pitchFamily="34" charset="0"/>
              </a:rPr>
              <a:t>a repetition loop </a:t>
            </a:r>
            <a:r>
              <a:rPr lang="en-GB" sz="2000" dirty="0" smtClean="0">
                <a:latin typeface="Segoe UI Semibold" pitchFamily="34" charset="0"/>
              </a:rPr>
              <a:t>which prompts the user to repeatedly enter an integer value (until -999 is entered) and indicates whether the number is a multiple of 3.  </a:t>
            </a:r>
          </a:p>
          <a:p>
            <a:pPr lvl="0">
              <a:spcBef>
                <a:spcPts val="600"/>
              </a:spcBef>
              <a:tabLst>
                <a:tab pos="360363" algn="l"/>
              </a:tabLst>
            </a:pPr>
            <a:r>
              <a:rPr lang="en-GB" sz="2000" dirty="0" smtClean="0">
                <a:latin typeface="Segoe UI Semibold" pitchFamily="34" charset="0"/>
              </a:rPr>
              <a:t>The </a:t>
            </a:r>
            <a:r>
              <a:rPr lang="en-GB" sz="2000" dirty="0">
                <a:latin typeface="Segoe UI Semibold" pitchFamily="34" charset="0"/>
              </a:rPr>
              <a:t>program should also </a:t>
            </a:r>
            <a:r>
              <a:rPr lang="en-GB" sz="2000" b="1" dirty="0">
                <a:latin typeface="Segoe UI Semibold" pitchFamily="34" charset="0"/>
              </a:rPr>
              <a:t>count how many </a:t>
            </a:r>
            <a:r>
              <a:rPr lang="en-GB" sz="2000" b="1" dirty="0" smtClean="0">
                <a:latin typeface="Segoe UI Semibold" pitchFamily="34" charset="0"/>
              </a:rPr>
              <a:t>integers were entered and how many of these integers were multiples of 3</a:t>
            </a:r>
            <a:r>
              <a:rPr lang="en-GB" sz="2000" dirty="0" smtClean="0">
                <a:latin typeface="Segoe UI Semibold" pitchFamily="34" charset="0"/>
              </a:rPr>
              <a:t>.</a:t>
            </a:r>
            <a:endParaRPr lang="en-GB" sz="2000" dirty="0">
              <a:latin typeface="Segoe UI Semibold" pitchFamily="34" charset="0"/>
            </a:endParaRPr>
          </a:p>
          <a:p>
            <a:pPr>
              <a:spcBef>
                <a:spcPts val="600"/>
              </a:spcBef>
              <a:tabLst>
                <a:tab pos="360363" algn="l"/>
              </a:tabLst>
            </a:pPr>
            <a:r>
              <a:rPr lang="en-GB" sz="2000" dirty="0">
                <a:latin typeface="Segoe UI Semibold" pitchFamily="34" charset="0"/>
              </a:rPr>
              <a:t>The </a:t>
            </a:r>
            <a:r>
              <a:rPr lang="en-GB" sz="2000" dirty="0" smtClean="0">
                <a:latin typeface="Segoe UI Semibold" pitchFamily="34" charset="0"/>
              </a:rPr>
              <a:t>interaction should </a:t>
            </a:r>
            <a:r>
              <a:rPr lang="en-GB" sz="2000" dirty="0">
                <a:latin typeface="Segoe UI Semibold" pitchFamily="34" charset="0"/>
              </a:rPr>
              <a:t>look similar to </a:t>
            </a:r>
            <a:r>
              <a:rPr lang="en-GB" sz="2000" dirty="0" smtClean="0">
                <a:latin typeface="Segoe UI Semibold" pitchFamily="34" charset="0"/>
              </a:rPr>
              <a:t>below (user input in </a:t>
            </a:r>
            <a:r>
              <a:rPr lang="en-GB" sz="2000" dirty="0" smtClean="0">
                <a:solidFill>
                  <a:srgbClr val="FF0000"/>
                </a:solidFill>
                <a:latin typeface="Segoe UI Semibold" pitchFamily="34" charset="0"/>
              </a:rPr>
              <a:t>red</a:t>
            </a:r>
            <a:r>
              <a:rPr lang="en-GB" sz="2000" dirty="0" smtClean="0">
                <a:latin typeface="Segoe UI Semibold" pitchFamily="34" charset="0"/>
              </a:rPr>
              <a:t>):</a:t>
            </a:r>
          </a:p>
          <a:p>
            <a:pPr>
              <a:spcBef>
                <a:spcPts val="600"/>
              </a:spcBef>
              <a:tabLst>
                <a:tab pos="360363" algn="l"/>
              </a:tabLst>
            </a:pPr>
            <a:endParaRPr lang="en-GB" sz="1100" dirty="0">
              <a:latin typeface="Segoe UI Semibold" pitchFamily="34" charset="0"/>
            </a:endParaRPr>
          </a:p>
          <a:p>
            <a:pPr>
              <a:spcBef>
                <a:spcPts val="600"/>
              </a:spcBef>
              <a:tabLst>
                <a:tab pos="360363" algn="l"/>
              </a:tabLst>
            </a:pPr>
            <a:r>
              <a:rPr lang="en-GB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Enter the first number: </a:t>
            </a:r>
            <a:r>
              <a:rPr lang="en-GB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r>
              <a:rPr lang="en-GB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>
              <a:spcBef>
                <a:spcPts val="600"/>
              </a:spcBef>
              <a:tabLst>
                <a:tab pos="360363" algn="l"/>
              </a:tabLst>
            </a:pPr>
            <a:r>
              <a:rPr lang="en-GB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6 is a multiple of 3</a:t>
            </a:r>
            <a:endParaRPr lang="en-GB" sz="16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600"/>
              </a:spcBef>
              <a:tabLst>
                <a:tab pos="360363" algn="l"/>
              </a:tabLst>
            </a:pPr>
            <a:r>
              <a:rPr lang="en-GB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Enter </a:t>
            </a:r>
            <a:r>
              <a:rPr lang="en-GB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number (-999 to finish): </a:t>
            </a:r>
            <a:r>
              <a:rPr lang="en-GB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17</a:t>
            </a:r>
            <a:r>
              <a:rPr lang="en-GB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>
              <a:spcBef>
                <a:spcPts val="600"/>
              </a:spcBef>
              <a:tabLst>
                <a:tab pos="360363" algn="l"/>
              </a:tabLst>
            </a:pPr>
            <a:r>
              <a:rPr lang="en-GB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17 </a:t>
            </a:r>
            <a:r>
              <a:rPr lang="en-GB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 a </a:t>
            </a:r>
            <a:r>
              <a:rPr lang="en-GB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not a multiple </a:t>
            </a:r>
            <a:r>
              <a:rPr lang="en-GB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of 3</a:t>
            </a:r>
          </a:p>
          <a:p>
            <a:pPr>
              <a:spcBef>
                <a:spcPts val="600"/>
              </a:spcBef>
              <a:tabLst>
                <a:tab pos="360363" algn="l"/>
              </a:tabLst>
            </a:pPr>
            <a:r>
              <a:rPr lang="en-GB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.... </a:t>
            </a:r>
          </a:p>
          <a:p>
            <a:pPr>
              <a:spcBef>
                <a:spcPts val="600"/>
              </a:spcBef>
              <a:tabLst>
                <a:tab pos="360363" algn="l"/>
              </a:tabLst>
            </a:pPr>
            <a:r>
              <a:rPr lang="en-GB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Enter </a:t>
            </a:r>
            <a:r>
              <a:rPr lang="en-GB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number (-999 to finish): </a:t>
            </a:r>
            <a:r>
              <a:rPr lang="en-GB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-999</a:t>
            </a:r>
            <a:endParaRPr lang="en-GB" sz="16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600"/>
              </a:spcBef>
              <a:tabLst>
                <a:tab pos="360363" algn="l"/>
              </a:tabLst>
            </a:pPr>
            <a:r>
              <a:rPr lang="en-GB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… numbers were entered</a:t>
            </a:r>
          </a:p>
          <a:p>
            <a:pPr>
              <a:spcBef>
                <a:spcPts val="600"/>
              </a:spcBef>
              <a:tabLst>
                <a:tab pos="360363" algn="l"/>
              </a:tabLst>
            </a:pPr>
            <a:r>
              <a:rPr lang="en-GB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… numbers were multiples of three</a:t>
            </a:r>
            <a:endParaRPr lang="en-GB" sz="16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76934"/>
          </a:xfrm>
        </p:spPr>
        <p:txBody>
          <a:bodyPr/>
          <a:lstStyle/>
          <a:p>
            <a:r>
              <a:rPr lang="en-GB" sz="3600" dirty="0" smtClean="0"/>
              <a:t>Example </a:t>
            </a:r>
            <a:r>
              <a:rPr lang="en-GB" sz="2400" dirty="0" smtClean="0"/>
              <a:t>(MultiplesOfThree.java)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5100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676456" y="6381328"/>
            <a:ext cx="365760" cy="365125"/>
          </a:xfrm>
          <a:prstGeom prst="rect">
            <a:avLst/>
          </a:prstGeom>
        </p:spPr>
        <p:txBody>
          <a:bodyPr/>
          <a:lstStyle/>
          <a:p>
            <a:pPr algn="r"/>
            <a:fld id="{BA9B540C-44DA-4F69-89C9-7C84606640D3}" type="slidenum">
              <a:rPr lang="en-US" sz="1200" smtClean="0">
                <a:solidFill>
                  <a:schemeClr val="accent1"/>
                </a:solidFill>
              </a:rPr>
              <a:pPr algn="r"/>
              <a:t>55</a:t>
            </a:fld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1628800"/>
            <a:ext cx="8784976" cy="4970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tabLst>
                <a:tab pos="360363" algn="l"/>
                <a:tab pos="720725" algn="l"/>
                <a:tab pos="4303713" algn="l"/>
                <a:tab pos="5475288" algn="l"/>
                <a:tab pos="5737225" algn="l"/>
              </a:tabLst>
            </a:pPr>
            <a:r>
              <a:rPr lang="en-GB" b="1" dirty="0">
                <a:latin typeface="Segoe UI Semibold" pitchFamily="34" charset="0"/>
              </a:rPr>
              <a:t>Prompt for a number </a:t>
            </a:r>
            <a:endParaRPr lang="en-GB" b="1" dirty="0" smtClean="0">
              <a:latin typeface="Segoe UI Semibold" pitchFamily="34" charset="0"/>
            </a:endParaRPr>
          </a:p>
          <a:p>
            <a:pPr>
              <a:spcBef>
                <a:spcPts val="600"/>
              </a:spcBef>
              <a:tabLst>
                <a:tab pos="360363" algn="l"/>
                <a:tab pos="720725" algn="l"/>
                <a:tab pos="4303713" algn="l"/>
                <a:tab pos="5475288" algn="l"/>
                <a:tab pos="5737225" algn="l"/>
              </a:tabLst>
            </a:pPr>
            <a:r>
              <a:rPr lang="en-GB" b="1" dirty="0">
                <a:latin typeface="Segoe UI Semibold" pitchFamily="34" charset="0"/>
              </a:rPr>
              <a:t>Read number from </a:t>
            </a:r>
            <a:r>
              <a:rPr lang="en-GB" b="1" dirty="0" smtClean="0">
                <a:latin typeface="Segoe UI Semibold" pitchFamily="34" charset="0"/>
              </a:rPr>
              <a:t>keyboard		</a:t>
            </a:r>
            <a:r>
              <a:rPr lang="en-GB" b="1" dirty="0" err="1" smtClean="0">
                <a:latin typeface="Segoe UI Semibold" pitchFamily="34" charset="0"/>
              </a:rPr>
              <a:t>int</a:t>
            </a:r>
            <a:r>
              <a:rPr lang="en-GB" b="1" dirty="0" smtClean="0">
                <a:latin typeface="Segoe UI Semibold" pitchFamily="34" charset="0"/>
              </a:rPr>
              <a:t> number</a:t>
            </a:r>
            <a:endParaRPr lang="en-GB" b="1" dirty="0">
              <a:latin typeface="Segoe UI Semibold" pitchFamily="34" charset="0"/>
            </a:endParaRPr>
          </a:p>
          <a:p>
            <a:pPr>
              <a:spcBef>
                <a:spcPts val="600"/>
              </a:spcBef>
              <a:tabLst>
                <a:tab pos="360363" algn="l"/>
                <a:tab pos="720725" algn="l"/>
                <a:tab pos="4303713" algn="l"/>
                <a:tab pos="5475288" algn="l"/>
                <a:tab pos="5737225" algn="l"/>
              </a:tabLst>
            </a:pPr>
            <a:r>
              <a:rPr lang="en-GB" b="1" dirty="0" smtClean="0">
                <a:latin typeface="Segoe UI Semibold" pitchFamily="34" charset="0"/>
              </a:rPr>
              <a:t>WHILE (number &lt;&gt; TERMINATOR) REPEAT {	final </a:t>
            </a:r>
            <a:r>
              <a:rPr lang="en-GB" b="1" dirty="0" err="1" smtClean="0">
                <a:latin typeface="Segoe UI Semibold" pitchFamily="34" charset="0"/>
              </a:rPr>
              <a:t>int</a:t>
            </a:r>
            <a:r>
              <a:rPr lang="en-GB" b="1" dirty="0" smtClean="0">
                <a:latin typeface="Segoe UI Semibold" pitchFamily="34" charset="0"/>
              </a:rPr>
              <a:t> TERMINATOR = -999 </a:t>
            </a:r>
          </a:p>
          <a:p>
            <a:pPr>
              <a:spcBef>
                <a:spcPts val="600"/>
              </a:spcBef>
              <a:tabLst>
                <a:tab pos="360363" algn="l"/>
                <a:tab pos="720725" algn="l"/>
                <a:tab pos="4303713" algn="l"/>
                <a:tab pos="5475288" algn="l"/>
                <a:tab pos="5737225" algn="l"/>
              </a:tabLst>
            </a:pPr>
            <a:r>
              <a:rPr lang="en-GB" b="1" dirty="0">
                <a:latin typeface="Segoe UI Semibold" pitchFamily="34" charset="0"/>
              </a:rPr>
              <a:t>	</a:t>
            </a:r>
            <a:r>
              <a:rPr lang="en-GB" b="1" dirty="0" smtClean="0">
                <a:latin typeface="Segoe UI Semibold" pitchFamily="34" charset="0"/>
              </a:rPr>
              <a:t>IF (number % 3 </a:t>
            </a:r>
            <a:r>
              <a:rPr lang="en-GB" b="1" dirty="0">
                <a:latin typeface="Segoe UI Semibold" pitchFamily="34" charset="0"/>
              </a:rPr>
              <a:t>=</a:t>
            </a:r>
            <a:r>
              <a:rPr lang="en-GB" b="1" dirty="0" smtClean="0">
                <a:latin typeface="Segoe UI Semibold" pitchFamily="34" charset="0"/>
              </a:rPr>
              <a:t>= 0) </a:t>
            </a:r>
          </a:p>
          <a:p>
            <a:pPr>
              <a:spcBef>
                <a:spcPts val="600"/>
              </a:spcBef>
              <a:tabLst>
                <a:tab pos="360363" algn="l"/>
                <a:tab pos="720725" algn="l"/>
                <a:tab pos="4303713" algn="l"/>
                <a:tab pos="5475288" algn="l"/>
                <a:tab pos="5737225" algn="l"/>
              </a:tabLst>
            </a:pPr>
            <a:r>
              <a:rPr lang="en-GB" b="1" dirty="0">
                <a:latin typeface="Segoe UI Semibold" pitchFamily="34" charset="0"/>
              </a:rPr>
              <a:t>	</a:t>
            </a:r>
            <a:r>
              <a:rPr lang="en-GB" b="1" dirty="0" smtClean="0">
                <a:latin typeface="Segoe UI Semibold" pitchFamily="34" charset="0"/>
              </a:rPr>
              <a:t>	Output number + </a:t>
            </a:r>
            <a:r>
              <a:rPr lang="en-GB" dirty="0">
                <a:latin typeface="Segoe UI Semibold" pitchFamily="34" charset="0"/>
              </a:rPr>
              <a:t>"</a:t>
            </a:r>
            <a:r>
              <a:rPr lang="en-GB" b="1" dirty="0" smtClean="0">
                <a:latin typeface="Segoe UI Semibold" pitchFamily="34" charset="0"/>
              </a:rPr>
              <a:t> is a multiple of 3</a:t>
            </a:r>
            <a:r>
              <a:rPr lang="en-GB" dirty="0" smtClean="0">
                <a:latin typeface="Segoe UI Semibold" pitchFamily="34" charset="0"/>
              </a:rPr>
              <a:t>"</a:t>
            </a:r>
            <a:endParaRPr lang="en-GB" b="1" dirty="0" smtClean="0">
              <a:latin typeface="Segoe UI Semibold" pitchFamily="34" charset="0"/>
            </a:endParaRPr>
          </a:p>
          <a:p>
            <a:pPr>
              <a:spcBef>
                <a:spcPts val="600"/>
              </a:spcBef>
              <a:tabLst>
                <a:tab pos="360363" algn="l"/>
                <a:tab pos="720725" algn="l"/>
                <a:tab pos="4303713" algn="l"/>
                <a:tab pos="5475288" algn="l"/>
                <a:tab pos="5737225" algn="l"/>
              </a:tabLst>
            </a:pPr>
            <a:r>
              <a:rPr lang="en-GB" b="1" dirty="0" smtClean="0">
                <a:latin typeface="Segoe UI Semibold" pitchFamily="34" charset="0"/>
              </a:rPr>
              <a:t>		Add </a:t>
            </a:r>
            <a:r>
              <a:rPr lang="en-GB" b="1" dirty="0">
                <a:latin typeface="Segoe UI Semibold" pitchFamily="34" charset="0"/>
              </a:rPr>
              <a:t>1 to Number of Multiples		</a:t>
            </a:r>
            <a:r>
              <a:rPr lang="en-GB" b="1" dirty="0" err="1">
                <a:latin typeface="Segoe UI Semibold" pitchFamily="34" charset="0"/>
              </a:rPr>
              <a:t>int</a:t>
            </a:r>
            <a:r>
              <a:rPr lang="en-GB" b="1" dirty="0">
                <a:latin typeface="Segoe UI Semibold" pitchFamily="34" charset="0"/>
              </a:rPr>
              <a:t> </a:t>
            </a:r>
            <a:r>
              <a:rPr lang="en-GB" b="1" dirty="0" err="1">
                <a:latin typeface="Segoe UI Semibold" pitchFamily="34" charset="0"/>
              </a:rPr>
              <a:t>noOfMultiples</a:t>
            </a:r>
            <a:r>
              <a:rPr lang="en-GB" b="1" dirty="0">
                <a:latin typeface="Segoe UI Semibold" pitchFamily="34" charset="0"/>
              </a:rPr>
              <a:t> = 0</a:t>
            </a:r>
            <a:r>
              <a:rPr lang="en-GB" b="1" dirty="0" smtClean="0">
                <a:latin typeface="Segoe UI Semibold" pitchFamily="34" charset="0"/>
              </a:rPr>
              <a:t>;</a:t>
            </a:r>
          </a:p>
          <a:p>
            <a:pPr>
              <a:spcBef>
                <a:spcPts val="600"/>
              </a:spcBef>
              <a:tabLst>
                <a:tab pos="360363" algn="l"/>
                <a:tab pos="720725" algn="l"/>
                <a:tab pos="4303713" algn="l"/>
                <a:tab pos="5475288" algn="l"/>
                <a:tab pos="5737225" algn="l"/>
              </a:tabLst>
            </a:pPr>
            <a:r>
              <a:rPr lang="en-GB" b="1" dirty="0">
                <a:latin typeface="Segoe UI Semibold" pitchFamily="34" charset="0"/>
              </a:rPr>
              <a:t>	</a:t>
            </a:r>
            <a:r>
              <a:rPr lang="en-GB" b="1" dirty="0" smtClean="0">
                <a:latin typeface="Segoe UI Semibold" pitchFamily="34" charset="0"/>
              </a:rPr>
              <a:t>ELSE</a:t>
            </a:r>
          </a:p>
          <a:p>
            <a:pPr>
              <a:spcBef>
                <a:spcPts val="600"/>
              </a:spcBef>
              <a:tabLst>
                <a:tab pos="360363" algn="l"/>
                <a:tab pos="720725" algn="l"/>
                <a:tab pos="4303713" algn="l"/>
                <a:tab pos="5475288" algn="l"/>
                <a:tab pos="5737225" algn="l"/>
              </a:tabLst>
            </a:pPr>
            <a:r>
              <a:rPr lang="en-GB" b="1" dirty="0">
                <a:latin typeface="Segoe UI Semibold" pitchFamily="34" charset="0"/>
              </a:rPr>
              <a:t>	</a:t>
            </a:r>
            <a:r>
              <a:rPr lang="en-GB" b="1" dirty="0" smtClean="0">
                <a:latin typeface="Segoe UI Semibold" pitchFamily="34" charset="0"/>
              </a:rPr>
              <a:t>	Output number + </a:t>
            </a:r>
            <a:r>
              <a:rPr lang="en-GB" dirty="0">
                <a:latin typeface="Segoe UI Semibold" pitchFamily="34" charset="0"/>
              </a:rPr>
              <a:t>"</a:t>
            </a:r>
            <a:r>
              <a:rPr lang="en-GB" b="1" dirty="0" smtClean="0">
                <a:latin typeface="Segoe UI Semibold" pitchFamily="34" charset="0"/>
              </a:rPr>
              <a:t> is not a multiple of 3</a:t>
            </a:r>
            <a:r>
              <a:rPr lang="en-GB" dirty="0" smtClean="0">
                <a:latin typeface="Segoe UI Semibold" pitchFamily="34" charset="0"/>
              </a:rPr>
              <a:t>"</a:t>
            </a:r>
            <a:endParaRPr lang="en-GB" b="1" dirty="0" smtClean="0">
              <a:latin typeface="Segoe UI Semibold" pitchFamily="34" charset="0"/>
            </a:endParaRPr>
          </a:p>
          <a:p>
            <a:pPr>
              <a:spcBef>
                <a:spcPts val="600"/>
              </a:spcBef>
              <a:tabLst>
                <a:tab pos="360363" algn="l"/>
                <a:tab pos="720725" algn="l"/>
                <a:tab pos="4303713" algn="l"/>
                <a:tab pos="5475288" algn="l"/>
                <a:tab pos="5737225" algn="l"/>
              </a:tabLst>
            </a:pPr>
            <a:r>
              <a:rPr lang="en-GB" b="1" dirty="0">
                <a:latin typeface="Segoe UI Semibold" pitchFamily="34" charset="0"/>
              </a:rPr>
              <a:t>	</a:t>
            </a:r>
            <a:r>
              <a:rPr lang="en-GB" b="1" dirty="0" smtClean="0">
                <a:latin typeface="Segoe UI Semibold" pitchFamily="34" charset="0"/>
              </a:rPr>
              <a:t>Add 1 to count		</a:t>
            </a:r>
            <a:r>
              <a:rPr lang="en-GB" b="1" dirty="0" err="1" smtClean="0">
                <a:latin typeface="Segoe UI Semibold" pitchFamily="34" charset="0"/>
              </a:rPr>
              <a:t>int</a:t>
            </a:r>
            <a:r>
              <a:rPr lang="en-GB" b="1" dirty="0" smtClean="0">
                <a:latin typeface="Segoe UI Semibold" pitchFamily="34" charset="0"/>
              </a:rPr>
              <a:t> count= 0 ;</a:t>
            </a:r>
          </a:p>
          <a:p>
            <a:pPr>
              <a:spcBef>
                <a:spcPts val="600"/>
              </a:spcBef>
              <a:tabLst>
                <a:tab pos="360363" algn="l"/>
                <a:tab pos="720725" algn="l"/>
                <a:tab pos="4303713" algn="l"/>
                <a:tab pos="5475288" algn="l"/>
                <a:tab pos="5737225" algn="l"/>
              </a:tabLst>
            </a:pPr>
            <a:r>
              <a:rPr lang="en-GB" b="1" dirty="0">
                <a:latin typeface="Segoe UI Semibold" pitchFamily="34" charset="0"/>
              </a:rPr>
              <a:t>	</a:t>
            </a:r>
            <a:r>
              <a:rPr lang="en-GB" b="1" dirty="0" smtClean="0">
                <a:latin typeface="Segoe UI Semibold" pitchFamily="34" charset="0"/>
              </a:rPr>
              <a:t>Prompt </a:t>
            </a:r>
            <a:r>
              <a:rPr lang="en-GB" b="1" dirty="0">
                <a:latin typeface="Segoe UI Semibold" pitchFamily="34" charset="0"/>
              </a:rPr>
              <a:t>for a number (-999 to finish</a:t>
            </a:r>
            <a:r>
              <a:rPr lang="en-GB" b="1" dirty="0" smtClean="0">
                <a:latin typeface="Segoe UI Semibold" pitchFamily="34" charset="0"/>
              </a:rPr>
              <a:t>)</a:t>
            </a:r>
          </a:p>
          <a:p>
            <a:pPr>
              <a:spcBef>
                <a:spcPts val="600"/>
              </a:spcBef>
              <a:tabLst>
                <a:tab pos="360363" algn="l"/>
                <a:tab pos="720725" algn="l"/>
                <a:tab pos="4303713" algn="l"/>
                <a:tab pos="5475288" algn="l"/>
                <a:tab pos="5737225" algn="l"/>
              </a:tabLst>
            </a:pPr>
            <a:r>
              <a:rPr lang="en-GB" b="1" dirty="0">
                <a:latin typeface="Segoe UI Semibold" pitchFamily="34" charset="0"/>
              </a:rPr>
              <a:t>	</a:t>
            </a:r>
            <a:r>
              <a:rPr lang="en-GB" b="1" dirty="0" smtClean="0">
                <a:latin typeface="Segoe UI Semibold" pitchFamily="34" charset="0"/>
              </a:rPr>
              <a:t>Read number from keyboard</a:t>
            </a:r>
          </a:p>
          <a:p>
            <a:pPr>
              <a:spcBef>
                <a:spcPts val="600"/>
              </a:spcBef>
              <a:tabLst>
                <a:tab pos="360363" algn="l"/>
                <a:tab pos="720725" algn="l"/>
                <a:tab pos="4303713" algn="l"/>
                <a:tab pos="5475288" algn="l"/>
                <a:tab pos="5737225" algn="l"/>
              </a:tabLst>
            </a:pPr>
            <a:r>
              <a:rPr lang="en-GB" b="1" dirty="0" smtClean="0">
                <a:latin typeface="Segoe UI Semibold" pitchFamily="34" charset="0"/>
              </a:rPr>
              <a:t>}</a:t>
            </a:r>
          </a:p>
          <a:p>
            <a:pPr>
              <a:spcBef>
                <a:spcPts val="600"/>
              </a:spcBef>
              <a:tabLst>
                <a:tab pos="360363" algn="l"/>
                <a:tab pos="720725" algn="l"/>
                <a:tab pos="4303713" algn="l"/>
                <a:tab pos="5475288" algn="l"/>
                <a:tab pos="5737225" algn="l"/>
              </a:tabLst>
            </a:pPr>
            <a:r>
              <a:rPr lang="en-GB" b="1" dirty="0" smtClean="0">
                <a:latin typeface="Segoe UI Semibold" pitchFamily="34" charset="0"/>
              </a:rPr>
              <a:t>Output the Number of numbers entered</a:t>
            </a:r>
          </a:p>
          <a:p>
            <a:pPr>
              <a:spcBef>
                <a:spcPts val="600"/>
              </a:spcBef>
              <a:tabLst>
                <a:tab pos="360363" algn="l"/>
                <a:tab pos="720725" algn="l"/>
                <a:tab pos="4303713" algn="l"/>
                <a:tab pos="5475288" algn="l"/>
                <a:tab pos="5737225" algn="l"/>
              </a:tabLst>
            </a:pPr>
            <a:r>
              <a:rPr lang="en-GB" b="1" dirty="0" smtClean="0">
                <a:latin typeface="Segoe UI Semibold" pitchFamily="34" charset="0"/>
              </a:rPr>
              <a:t>Output the Number of Multiples of 3</a:t>
            </a:r>
            <a:r>
              <a:rPr lang="en-GB" dirty="0">
                <a:latin typeface="Segoe UI Semibold" pitchFamily="34" charset="0"/>
              </a:rPr>
              <a:t>		</a:t>
            </a:r>
          </a:p>
        </p:txBody>
      </p:sp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776934"/>
          </a:xfrm>
        </p:spPr>
        <p:txBody>
          <a:bodyPr/>
          <a:lstStyle/>
          <a:p>
            <a:r>
              <a:rPr lang="en-GB" sz="3600" dirty="0" smtClean="0"/>
              <a:t>Design </a:t>
            </a:r>
            <a:r>
              <a:rPr lang="en-GB" sz="2400" dirty="0" smtClean="0"/>
              <a:t>(MultiplesOfThree.java)</a:t>
            </a:r>
            <a:endParaRPr lang="en-GB" sz="36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5580112" y="1700808"/>
            <a:ext cx="0" cy="48985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9047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676456" y="6381328"/>
            <a:ext cx="365760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z="1200" smtClean="0">
                <a:solidFill>
                  <a:schemeClr val="accent1"/>
                </a:solidFill>
              </a:rPr>
              <a:pPr/>
              <a:t>56</a:t>
            </a:fld>
            <a:endParaRPr lang="en-US" sz="1200" dirty="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836712"/>
            <a:ext cx="8676456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tabLst>
                <a:tab pos="542925" algn="l"/>
                <a:tab pos="1076325" algn="l"/>
                <a:tab pos="1430338" algn="l"/>
                <a:tab pos="1798638" algn="l"/>
                <a:tab pos="2152650" algn="l"/>
              </a:tabLst>
            </a:pPr>
            <a:r>
              <a:rPr lang="en-GB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  <a:r>
              <a:rPr lang="en-GB" sz="15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15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final </a:t>
            </a:r>
            <a:r>
              <a:rPr lang="en-GB" sz="15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GB" sz="15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TERMINATOR = -999;</a:t>
            </a:r>
          </a:p>
          <a:p>
            <a:pPr>
              <a:spcBef>
                <a:spcPts val="600"/>
              </a:spcBef>
              <a:tabLst>
                <a:tab pos="542925" algn="l"/>
                <a:tab pos="1076325" algn="l"/>
                <a:tab pos="1430338" algn="l"/>
                <a:tab pos="1798638" algn="l"/>
                <a:tab pos="2152650" algn="l"/>
              </a:tabLst>
            </a:pPr>
            <a:r>
              <a:rPr lang="en-GB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  <a:r>
              <a:rPr lang="en-GB" sz="15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15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GB" sz="15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number, </a:t>
            </a:r>
            <a:r>
              <a:rPr lang="en-GB" sz="15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noOfMultiples</a:t>
            </a:r>
            <a:r>
              <a:rPr lang="en-GB" sz="15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5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GB" sz="15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0, count = 0;</a:t>
            </a:r>
            <a:endParaRPr lang="en-GB" sz="15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spcBef>
                <a:spcPts val="600"/>
              </a:spcBef>
              <a:buNone/>
              <a:tabLst>
                <a:tab pos="542925" algn="l"/>
                <a:tab pos="1076325" algn="l"/>
                <a:tab pos="1430338" algn="l"/>
                <a:tab pos="1798638" algn="l"/>
                <a:tab pos="2152650" algn="l"/>
              </a:tabLst>
            </a:pPr>
            <a:r>
              <a:rPr lang="en-GB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  <a:r>
              <a:rPr lang="en-GB" sz="15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		</a:t>
            </a:r>
            <a:endParaRPr lang="en-GB" sz="15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>
              <a:spcBef>
                <a:spcPts val="600"/>
              </a:spcBef>
              <a:tabLst>
                <a:tab pos="542925" algn="l"/>
                <a:tab pos="1076325" algn="l"/>
                <a:tab pos="1430338" algn="l"/>
                <a:tab pos="1798638" algn="l"/>
                <a:tab pos="2152650" algn="l"/>
              </a:tabLst>
            </a:pPr>
            <a:r>
              <a:rPr lang="en-GB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GB" sz="15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15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GB" sz="15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("Enter the first number: ");</a:t>
            </a:r>
          </a:p>
          <a:p>
            <a:pPr marL="0" lvl="1" indent="0">
              <a:spcBef>
                <a:spcPts val="600"/>
              </a:spcBef>
              <a:buNone/>
              <a:tabLst>
                <a:tab pos="542925" algn="l"/>
                <a:tab pos="1076325" algn="l"/>
                <a:tab pos="1430338" algn="l"/>
                <a:tab pos="1798638" algn="l"/>
                <a:tab pos="2152650" algn="l"/>
              </a:tabLst>
            </a:pPr>
            <a:r>
              <a:rPr lang="en-GB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11</a:t>
            </a:r>
            <a:r>
              <a:rPr lang="en-GB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15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 </a:t>
            </a:r>
            <a:r>
              <a:rPr lang="en-GB" sz="15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GB" sz="15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keyboard.nextInt</a:t>
            </a:r>
            <a:r>
              <a:rPr lang="en-GB" sz="15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lvl="1" indent="0">
              <a:spcBef>
                <a:spcPts val="600"/>
              </a:spcBef>
              <a:buNone/>
              <a:tabLst>
                <a:tab pos="542925" algn="l"/>
                <a:tab pos="1076325" algn="l"/>
                <a:tab pos="1430338" algn="l"/>
                <a:tab pos="1798638" algn="l"/>
                <a:tab pos="2152650" algn="l"/>
              </a:tabLst>
            </a:pPr>
            <a:r>
              <a:rPr lang="en-GB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12</a:t>
            </a:r>
            <a:r>
              <a:rPr lang="en-GB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15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 </a:t>
            </a:r>
            <a:r>
              <a:rPr lang="en-GB" sz="15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(number != TERMINATOR){</a:t>
            </a:r>
          </a:p>
          <a:p>
            <a:pPr marL="0" lvl="1" indent="0">
              <a:spcBef>
                <a:spcPts val="600"/>
              </a:spcBef>
              <a:buNone/>
              <a:tabLst>
                <a:tab pos="542925" algn="l"/>
                <a:tab pos="1076325" algn="l"/>
                <a:tab pos="1430338" algn="l"/>
                <a:tab pos="1798638" algn="l"/>
                <a:tab pos="2152650" algn="l"/>
              </a:tabLst>
            </a:pPr>
            <a:r>
              <a:rPr lang="en-GB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13</a:t>
            </a:r>
            <a:r>
              <a:rPr lang="en-GB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15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(number % 3 == 0){</a:t>
            </a:r>
          </a:p>
          <a:p>
            <a:pPr marL="0" lvl="1" indent="0">
              <a:spcBef>
                <a:spcPts val="600"/>
              </a:spcBef>
              <a:buNone/>
              <a:tabLst>
                <a:tab pos="542925" algn="l"/>
                <a:tab pos="1076325" algn="l"/>
                <a:tab pos="1430338" algn="l"/>
                <a:tab pos="1798638" algn="l"/>
                <a:tab pos="2152650" algn="l"/>
              </a:tabLst>
            </a:pPr>
            <a:r>
              <a:rPr lang="en-GB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14</a:t>
            </a:r>
            <a:r>
              <a:rPr lang="en-GB" sz="15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15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GB" sz="15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GB" sz="15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(number + </a:t>
            </a:r>
            <a:r>
              <a:rPr lang="en-GB" sz="15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GB" sz="15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a multiple of 3");</a:t>
            </a:r>
          </a:p>
          <a:p>
            <a:pPr marL="0" lvl="1" indent="0">
              <a:spcBef>
                <a:spcPts val="600"/>
              </a:spcBef>
              <a:buNone/>
              <a:tabLst>
                <a:tab pos="542925" algn="l"/>
                <a:tab pos="1076325" algn="l"/>
                <a:tab pos="1430338" algn="l"/>
                <a:tab pos="1798638" algn="l"/>
                <a:tab pos="2152650" algn="l"/>
              </a:tabLst>
            </a:pPr>
            <a:r>
              <a:rPr lang="en-GB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15</a:t>
            </a:r>
            <a:r>
              <a:rPr lang="en-GB" sz="15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15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GB" sz="15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noOfMultiples</a:t>
            </a:r>
            <a:r>
              <a:rPr lang="en-GB" sz="15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GB" sz="15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noOfMultiples</a:t>
            </a:r>
            <a:r>
              <a:rPr lang="en-GB" sz="15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+ 1;</a:t>
            </a:r>
          </a:p>
          <a:p>
            <a:pPr marL="0" lvl="1" indent="0">
              <a:spcBef>
                <a:spcPts val="600"/>
              </a:spcBef>
              <a:buNone/>
              <a:tabLst>
                <a:tab pos="542925" algn="l"/>
                <a:tab pos="1076325" algn="l"/>
                <a:tab pos="1430338" algn="l"/>
                <a:tab pos="1798638" algn="l"/>
                <a:tab pos="2152650" algn="l"/>
              </a:tabLst>
            </a:pPr>
            <a:r>
              <a:rPr lang="en-GB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16</a:t>
            </a:r>
            <a:r>
              <a:rPr lang="en-GB" sz="15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15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  <a:r>
              <a:rPr lang="en-GB" sz="15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//if</a:t>
            </a:r>
          </a:p>
          <a:p>
            <a:pPr marL="0" lvl="1" indent="0">
              <a:spcBef>
                <a:spcPts val="600"/>
              </a:spcBef>
              <a:buNone/>
              <a:tabLst>
                <a:tab pos="542925" algn="l"/>
                <a:tab pos="1076325" algn="l"/>
                <a:tab pos="1430338" algn="l"/>
                <a:tab pos="1798638" algn="l"/>
                <a:tab pos="2152650" algn="l"/>
              </a:tabLst>
            </a:pPr>
            <a:r>
              <a:rPr lang="en-GB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17</a:t>
            </a:r>
            <a:r>
              <a:rPr lang="en-GB" sz="15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15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else{</a:t>
            </a:r>
          </a:p>
          <a:p>
            <a:pPr marL="0" lvl="1">
              <a:spcBef>
                <a:spcPts val="600"/>
              </a:spcBef>
              <a:tabLst>
                <a:tab pos="542925" algn="l"/>
                <a:tab pos="1076325" algn="l"/>
                <a:tab pos="1430338" algn="l"/>
                <a:tab pos="1798638" algn="l"/>
                <a:tab pos="2152650" algn="l"/>
              </a:tabLst>
            </a:pPr>
            <a:r>
              <a:rPr lang="en-GB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18</a:t>
            </a:r>
            <a:r>
              <a:rPr lang="en-GB" sz="15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15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GB" sz="15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GB" sz="15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(number </a:t>
            </a:r>
            <a:r>
              <a:rPr lang="en-GB" sz="15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 " is </a:t>
            </a:r>
            <a:r>
              <a:rPr lang="en-GB" sz="15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not a </a:t>
            </a:r>
            <a:r>
              <a:rPr lang="en-GB" sz="15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multiple of </a:t>
            </a:r>
            <a:r>
              <a:rPr lang="en-GB" sz="15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3");</a:t>
            </a:r>
          </a:p>
          <a:p>
            <a:pPr marL="0" lvl="1">
              <a:spcBef>
                <a:spcPts val="600"/>
              </a:spcBef>
              <a:tabLst>
                <a:tab pos="542925" algn="l"/>
                <a:tab pos="1076325" algn="l"/>
                <a:tab pos="1430338" algn="l"/>
                <a:tab pos="1798638" algn="l"/>
                <a:tab pos="2152650" algn="l"/>
              </a:tabLst>
            </a:pPr>
            <a:r>
              <a:rPr lang="en-GB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19</a:t>
            </a:r>
            <a:r>
              <a:rPr lang="en-GB" sz="15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15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  <a:r>
              <a:rPr lang="en-GB" sz="15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//else</a:t>
            </a:r>
          </a:p>
          <a:p>
            <a:pPr marL="0" lvl="1">
              <a:spcBef>
                <a:spcPts val="600"/>
              </a:spcBef>
              <a:tabLst>
                <a:tab pos="542925" algn="l"/>
                <a:tab pos="1076325" algn="l"/>
                <a:tab pos="1430338" algn="l"/>
                <a:tab pos="1798638" algn="l"/>
                <a:tab pos="2152650" algn="l"/>
              </a:tabLst>
            </a:pPr>
            <a:r>
              <a:rPr lang="en-GB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20</a:t>
            </a:r>
            <a:r>
              <a:rPr lang="en-GB" sz="15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15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count = count + 1;</a:t>
            </a:r>
            <a:endParaRPr lang="en-GB" sz="15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spcBef>
                <a:spcPts val="600"/>
              </a:spcBef>
              <a:buNone/>
              <a:tabLst>
                <a:tab pos="542925" algn="l"/>
                <a:tab pos="1076325" algn="l"/>
                <a:tab pos="1430338" algn="l"/>
                <a:tab pos="1798638" algn="l"/>
                <a:tab pos="2152650" algn="l"/>
              </a:tabLst>
            </a:pPr>
            <a:r>
              <a:rPr lang="en-GB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21</a:t>
            </a:r>
            <a:r>
              <a:rPr lang="en-GB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1500" b="1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GB" sz="15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("Enter a number (or -999 to finish): ");</a:t>
            </a:r>
          </a:p>
          <a:p>
            <a:pPr marL="0" lvl="1" indent="0">
              <a:spcBef>
                <a:spcPts val="600"/>
              </a:spcBef>
              <a:buNone/>
              <a:tabLst>
                <a:tab pos="542925" algn="l"/>
                <a:tab pos="1076325" algn="l"/>
                <a:tab pos="1430338" algn="l"/>
                <a:tab pos="1798638" algn="l"/>
                <a:tab pos="2152650" algn="l"/>
              </a:tabLst>
            </a:pPr>
            <a:r>
              <a:rPr lang="en-GB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22</a:t>
            </a:r>
            <a:r>
              <a:rPr lang="en-GB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15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 </a:t>
            </a:r>
            <a:r>
              <a:rPr lang="en-GB" sz="15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GB" sz="15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keyboard.nextInt</a:t>
            </a:r>
            <a:r>
              <a:rPr lang="en-GB" sz="15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lvl="1" indent="0">
              <a:spcBef>
                <a:spcPts val="600"/>
              </a:spcBef>
              <a:buNone/>
              <a:tabLst>
                <a:tab pos="542925" algn="l"/>
                <a:tab pos="1076325" algn="l"/>
                <a:tab pos="1430338" algn="l"/>
                <a:tab pos="1798638" algn="l"/>
                <a:tab pos="2152650" algn="l"/>
              </a:tabLst>
            </a:pPr>
            <a:r>
              <a:rPr lang="en-GB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23</a:t>
            </a:r>
            <a:r>
              <a:rPr lang="en-GB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15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en-GB" sz="15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n-GB" sz="15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</a:p>
          <a:p>
            <a:pPr marL="0" lvl="1">
              <a:spcBef>
                <a:spcPts val="600"/>
              </a:spcBef>
              <a:tabLst>
                <a:tab pos="542925" algn="l"/>
                <a:tab pos="1076325" algn="l"/>
                <a:tab pos="1430338" algn="l"/>
                <a:tab pos="1798638" algn="l"/>
                <a:tab pos="2152650" algn="l"/>
              </a:tabLst>
            </a:pPr>
            <a:r>
              <a:rPr lang="en-GB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24</a:t>
            </a:r>
            <a:r>
              <a:rPr lang="en-GB" sz="15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15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GB" sz="15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("\</a:t>
            </a:r>
            <a:r>
              <a:rPr lang="en-GB" sz="15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n" + count + </a:t>
            </a:r>
            <a:r>
              <a:rPr lang="en-GB" sz="15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GB" sz="15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sz="15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numbers </a:t>
            </a:r>
            <a:r>
              <a:rPr lang="en-GB" sz="15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were entered");</a:t>
            </a:r>
          </a:p>
          <a:p>
            <a:pPr marL="0" lvl="1">
              <a:spcBef>
                <a:spcPts val="600"/>
              </a:spcBef>
              <a:tabLst>
                <a:tab pos="542925" algn="l"/>
                <a:tab pos="1076325" algn="l"/>
                <a:tab pos="1430338" algn="l"/>
                <a:tab pos="1798638" algn="l"/>
                <a:tab pos="2152650" algn="l"/>
              </a:tabLst>
            </a:pPr>
            <a:r>
              <a:rPr lang="en-GB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25</a:t>
            </a:r>
            <a:r>
              <a:rPr lang="en-GB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15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GB" sz="15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GB" sz="15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noOfMultiples</a:t>
            </a:r>
            <a:r>
              <a:rPr lang="en-GB" sz="15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" numbers were multiples of 3");</a:t>
            </a:r>
            <a:endParaRPr lang="en-GB" sz="15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401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810588267"/>
              </p:ext>
            </p:extLst>
          </p:nvPr>
        </p:nvGraphicFramePr>
        <p:xfrm>
          <a:off x="251520" y="1238354"/>
          <a:ext cx="8640000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0000"/>
                <a:gridCol w="756000"/>
                <a:gridCol w="756000"/>
                <a:gridCol w="828000"/>
                <a:gridCol w="612000"/>
                <a:gridCol w="1296000"/>
                <a:gridCol w="1620000"/>
                <a:gridCol w="22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>
                          <a:latin typeface="Segoe UI Semibold" pitchFamily="34" charset="0"/>
                        </a:rPr>
                        <a:t>Line No.</a:t>
                      </a:r>
                      <a:endParaRPr lang="en-GB" sz="1200" b="0" dirty="0">
                        <a:latin typeface="Segoe UI Semibold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>
                          <a:latin typeface="Segoe UI Semibold" pitchFamily="34" charset="0"/>
                        </a:rPr>
                        <a:t>TERMIN</a:t>
                      </a:r>
                    </a:p>
                    <a:p>
                      <a:pPr algn="ctr"/>
                      <a:r>
                        <a:rPr lang="en-GB" sz="1200" b="0" dirty="0" smtClean="0">
                          <a:latin typeface="Segoe UI Semibold" pitchFamily="34" charset="0"/>
                        </a:rPr>
                        <a:t>ATOR</a:t>
                      </a:r>
                      <a:endParaRPr lang="en-GB" sz="1200" b="0" dirty="0">
                        <a:latin typeface="Segoe UI Semibold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>
                          <a:latin typeface="Segoe UI Semibold" pitchFamily="34" charset="0"/>
                        </a:rPr>
                        <a:t>number</a:t>
                      </a:r>
                      <a:endParaRPr lang="en-GB" sz="1200" b="0" dirty="0">
                        <a:latin typeface="Segoe UI Semibold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err="1" smtClean="0">
                          <a:latin typeface="Segoe UI Semibold" pitchFamily="34" charset="0"/>
                        </a:rPr>
                        <a:t>noOf</a:t>
                      </a:r>
                      <a:endParaRPr lang="en-GB" sz="1200" b="0" dirty="0" smtClean="0">
                        <a:latin typeface="Segoe UI Semibold" pitchFamily="34" charset="0"/>
                      </a:endParaRPr>
                    </a:p>
                    <a:p>
                      <a:pPr algn="ctr"/>
                      <a:r>
                        <a:rPr lang="en-GB" sz="1200" b="0" dirty="0" smtClean="0">
                          <a:latin typeface="Segoe UI Semibold" pitchFamily="34" charset="0"/>
                        </a:rPr>
                        <a:t>Multiples</a:t>
                      </a:r>
                      <a:endParaRPr lang="en-GB" sz="1200" b="0" dirty="0">
                        <a:latin typeface="Segoe UI Semibold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>
                          <a:latin typeface="Segoe UI Semibold" pitchFamily="34" charset="0"/>
                        </a:rPr>
                        <a:t>count</a:t>
                      </a:r>
                      <a:endParaRPr lang="en-GB" sz="1200" b="0" dirty="0">
                        <a:latin typeface="Segoe UI Semibold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>
                          <a:latin typeface="Segoe UI Semibold" pitchFamily="34" charset="0"/>
                        </a:rPr>
                        <a:t>number != TERMINATOR</a:t>
                      </a:r>
                      <a:endParaRPr lang="en-GB" sz="1200" b="0" dirty="0">
                        <a:latin typeface="Segoe UI Semibold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>
                          <a:latin typeface="Segoe UI Semibold" pitchFamily="34" charset="0"/>
                        </a:rPr>
                        <a:t>number % 3  == 0</a:t>
                      </a:r>
                      <a:endParaRPr lang="en-GB" sz="1200" b="0" dirty="0">
                        <a:latin typeface="Segoe UI Semibold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>
                          <a:latin typeface="Segoe UI Semibold" pitchFamily="34" charset="0"/>
                        </a:rPr>
                        <a:t>Output</a:t>
                      </a:r>
                      <a:endParaRPr lang="en-GB" sz="1200" b="0" dirty="0">
                        <a:latin typeface="Segoe UI Semibold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57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83549" y="1772816"/>
            <a:ext cx="885698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76213" algn="ctr"/>
                <a:tab pos="898525" algn="ctr"/>
                <a:tab pos="1616075" algn="ctr"/>
                <a:tab pos="2424113" algn="ctr"/>
                <a:tab pos="3135313" algn="ctr"/>
                <a:tab pos="4122738" algn="ctr"/>
                <a:tab pos="5649913" algn="ctr"/>
                <a:tab pos="6548438" algn="l"/>
              </a:tabLst>
            </a:pPr>
            <a:r>
              <a:rPr lang="en-GB" sz="1400" b="1" dirty="0" smtClean="0">
                <a:latin typeface="Segoe UI Semibold" pitchFamily="34" charset="0"/>
              </a:rPr>
              <a:t>	7	-999</a:t>
            </a:r>
          </a:p>
          <a:p>
            <a:pPr>
              <a:tabLst>
                <a:tab pos="176213" algn="ctr"/>
                <a:tab pos="898525" algn="ctr"/>
                <a:tab pos="1616075" algn="ctr"/>
                <a:tab pos="2424113" algn="ctr"/>
                <a:tab pos="3135313" algn="ctr"/>
                <a:tab pos="4122738" algn="ctr"/>
                <a:tab pos="5649913" algn="ctr"/>
                <a:tab pos="6548438" algn="l"/>
              </a:tabLst>
            </a:pPr>
            <a:r>
              <a:rPr lang="en-GB" sz="1400" b="1" dirty="0">
                <a:latin typeface="Segoe UI Semibold" pitchFamily="34" charset="0"/>
              </a:rPr>
              <a:t>	8</a:t>
            </a:r>
            <a:r>
              <a:rPr lang="en-GB" sz="1400" b="1" dirty="0" smtClean="0">
                <a:latin typeface="Segoe UI Semibold" pitchFamily="34" charset="0"/>
              </a:rPr>
              <a:t>			0	0					</a:t>
            </a:r>
          </a:p>
          <a:p>
            <a:pPr>
              <a:tabLst>
                <a:tab pos="176213" algn="ctr"/>
                <a:tab pos="898525" algn="ctr"/>
                <a:tab pos="1616075" algn="ctr"/>
                <a:tab pos="2424113" algn="ctr"/>
                <a:tab pos="3135313" algn="ctr"/>
                <a:tab pos="4122738" algn="ctr"/>
                <a:tab pos="5649913" algn="ctr"/>
                <a:tab pos="6548438" algn="l"/>
              </a:tabLst>
            </a:pPr>
            <a:r>
              <a:rPr lang="en-GB" sz="1400" b="1" dirty="0" smtClean="0">
                <a:latin typeface="Segoe UI Semibold" pitchFamily="34" charset="0"/>
              </a:rPr>
              <a:t>	10							</a:t>
            </a:r>
            <a:r>
              <a:rPr lang="en-GB" sz="1400" b="1" dirty="0" smtClean="0">
                <a:solidFill>
                  <a:srgbClr val="00B050"/>
                </a:solidFill>
                <a:latin typeface="Segoe UI Semibold" pitchFamily="34" charset="0"/>
              </a:rPr>
              <a:t>Enter the first number:</a:t>
            </a:r>
          </a:p>
          <a:p>
            <a:pPr>
              <a:tabLst>
                <a:tab pos="176213" algn="ctr"/>
                <a:tab pos="898525" algn="ctr"/>
                <a:tab pos="1616075" algn="ctr"/>
                <a:tab pos="2424113" algn="ctr"/>
                <a:tab pos="3135313" algn="ctr"/>
                <a:tab pos="4122738" algn="ctr"/>
                <a:tab pos="5649913" algn="ctr"/>
                <a:tab pos="6548438" algn="l"/>
              </a:tabLst>
            </a:pPr>
            <a:r>
              <a:rPr lang="en-GB" sz="1400" b="1" dirty="0">
                <a:latin typeface="Segoe UI Semibold" pitchFamily="34" charset="0"/>
              </a:rPr>
              <a:t>	</a:t>
            </a:r>
            <a:r>
              <a:rPr lang="en-GB" sz="1400" b="1" dirty="0" smtClean="0">
                <a:latin typeface="Segoe UI Semibold" pitchFamily="34" charset="0"/>
              </a:rPr>
              <a:t>11		35</a:t>
            </a:r>
          </a:p>
          <a:p>
            <a:pPr>
              <a:tabLst>
                <a:tab pos="176213" algn="ctr"/>
                <a:tab pos="898525" algn="ctr"/>
                <a:tab pos="1616075" algn="ctr"/>
                <a:tab pos="2424113" algn="ctr"/>
                <a:tab pos="3135313" algn="ctr"/>
                <a:tab pos="4122738" algn="ctr"/>
                <a:tab pos="5649913" algn="ctr"/>
                <a:tab pos="6548438" algn="l"/>
              </a:tabLst>
            </a:pPr>
            <a:r>
              <a:rPr lang="en-GB" sz="1400" b="1" dirty="0">
                <a:latin typeface="Segoe UI Semibold" pitchFamily="34" charset="0"/>
              </a:rPr>
              <a:t>	</a:t>
            </a:r>
            <a:r>
              <a:rPr lang="en-GB" sz="1400" b="1" dirty="0" smtClean="0">
                <a:latin typeface="Segoe UI Semibold" pitchFamily="34" charset="0"/>
              </a:rPr>
              <a:t>12	 				(35 != -999) = T	</a:t>
            </a:r>
          </a:p>
          <a:p>
            <a:pPr>
              <a:tabLst>
                <a:tab pos="176213" algn="ctr"/>
                <a:tab pos="898525" algn="ctr"/>
                <a:tab pos="1616075" algn="ctr"/>
                <a:tab pos="2424113" algn="ctr"/>
                <a:tab pos="3135313" algn="ctr"/>
                <a:tab pos="4122738" algn="ctr"/>
                <a:tab pos="5649913" algn="ctr"/>
                <a:tab pos="6548438" algn="l"/>
              </a:tabLst>
            </a:pPr>
            <a:r>
              <a:rPr lang="en-GB" sz="1400" b="1" dirty="0" smtClean="0">
                <a:latin typeface="Segoe UI Semibold" pitchFamily="34" charset="0"/>
              </a:rPr>
              <a:t>	13						((35 % </a:t>
            </a:r>
            <a:r>
              <a:rPr lang="en-GB" sz="1400" b="1" dirty="0">
                <a:latin typeface="Segoe UI Semibold" pitchFamily="34" charset="0"/>
              </a:rPr>
              <a:t>3</a:t>
            </a:r>
            <a:r>
              <a:rPr lang="en-GB" sz="1400" b="1" dirty="0" smtClean="0">
                <a:latin typeface="Segoe UI Semibold" pitchFamily="34" charset="0"/>
              </a:rPr>
              <a:t>) </a:t>
            </a:r>
            <a:r>
              <a:rPr lang="en-GB" sz="1400" b="1" dirty="0">
                <a:latin typeface="Segoe UI Semibold" pitchFamily="34" charset="0"/>
              </a:rPr>
              <a:t>=</a:t>
            </a:r>
            <a:r>
              <a:rPr lang="en-GB" sz="1400" b="1" dirty="0" smtClean="0">
                <a:latin typeface="Segoe UI Semibold" pitchFamily="34" charset="0"/>
              </a:rPr>
              <a:t>= 0) = F		</a:t>
            </a:r>
          </a:p>
          <a:p>
            <a:pPr>
              <a:tabLst>
                <a:tab pos="176213" algn="ctr"/>
                <a:tab pos="898525" algn="ctr"/>
                <a:tab pos="1616075" algn="ctr"/>
                <a:tab pos="2424113" algn="ctr"/>
                <a:tab pos="3135313" algn="ctr"/>
                <a:tab pos="4122738" algn="ctr"/>
                <a:tab pos="5649913" algn="ctr"/>
                <a:tab pos="6548438" algn="l"/>
              </a:tabLst>
            </a:pPr>
            <a:r>
              <a:rPr lang="en-GB" sz="1400" b="1" dirty="0">
                <a:latin typeface="Segoe UI Semibold" pitchFamily="34" charset="0"/>
              </a:rPr>
              <a:t>	</a:t>
            </a:r>
            <a:r>
              <a:rPr lang="en-GB" sz="1400" b="1" dirty="0" smtClean="0">
                <a:latin typeface="Segoe UI Semibold" pitchFamily="34" charset="0"/>
              </a:rPr>
              <a:t>18			 				</a:t>
            </a:r>
            <a:r>
              <a:rPr lang="en-GB" sz="1400" b="1" dirty="0" smtClean="0">
                <a:solidFill>
                  <a:srgbClr val="00B050"/>
                </a:solidFill>
                <a:latin typeface="Segoe UI Semibold" pitchFamily="34" charset="0"/>
              </a:rPr>
              <a:t>35 is not a multiple of 3</a:t>
            </a:r>
          </a:p>
          <a:p>
            <a:pPr>
              <a:tabLst>
                <a:tab pos="176213" algn="ctr"/>
                <a:tab pos="898525" algn="ctr"/>
                <a:tab pos="1616075" algn="ctr"/>
                <a:tab pos="2424113" algn="ctr"/>
                <a:tab pos="3135313" algn="ctr"/>
                <a:tab pos="4122738" algn="ctr"/>
                <a:tab pos="5649913" algn="ctr"/>
                <a:tab pos="6548438" algn="l"/>
              </a:tabLst>
            </a:pPr>
            <a:r>
              <a:rPr lang="en-GB" sz="1400" b="1" dirty="0">
                <a:latin typeface="Segoe UI Semibold" pitchFamily="34" charset="0"/>
              </a:rPr>
              <a:t>	</a:t>
            </a:r>
            <a:r>
              <a:rPr lang="en-GB" sz="1400" b="1" dirty="0" smtClean="0">
                <a:latin typeface="Segoe UI Semibold" pitchFamily="34" charset="0"/>
              </a:rPr>
              <a:t>20				1					</a:t>
            </a:r>
            <a:endParaRPr lang="en-GB" sz="1400" b="1" dirty="0">
              <a:latin typeface="Segoe UI Semibold" pitchFamily="34" charset="0"/>
            </a:endParaRPr>
          </a:p>
          <a:p>
            <a:pPr>
              <a:tabLst>
                <a:tab pos="176213" algn="ctr"/>
                <a:tab pos="898525" algn="ctr"/>
                <a:tab pos="1616075" algn="ctr"/>
                <a:tab pos="2424113" algn="ctr"/>
                <a:tab pos="3135313" algn="ctr"/>
                <a:tab pos="4122738" algn="ctr"/>
                <a:tab pos="5649913" algn="ctr"/>
                <a:tab pos="6548438" algn="l"/>
              </a:tabLst>
            </a:pPr>
            <a:r>
              <a:rPr lang="en-GB" sz="1400" b="1" dirty="0">
                <a:latin typeface="Segoe UI Semibold" pitchFamily="34" charset="0"/>
              </a:rPr>
              <a:t>	</a:t>
            </a:r>
            <a:r>
              <a:rPr lang="en-GB" sz="1400" b="1" dirty="0" smtClean="0">
                <a:latin typeface="Segoe UI Semibold" pitchFamily="34" charset="0"/>
              </a:rPr>
              <a:t>21	</a:t>
            </a:r>
            <a:r>
              <a:rPr lang="en-GB" sz="1400" b="1" dirty="0">
                <a:latin typeface="Segoe UI Semibold" pitchFamily="34" charset="0"/>
              </a:rPr>
              <a:t>						</a:t>
            </a:r>
            <a:r>
              <a:rPr lang="en-GB" sz="1400" b="1" dirty="0">
                <a:solidFill>
                  <a:srgbClr val="00B050"/>
                </a:solidFill>
                <a:latin typeface="Segoe UI Semibold" pitchFamily="34" charset="0"/>
              </a:rPr>
              <a:t>Enter </a:t>
            </a:r>
            <a:r>
              <a:rPr lang="en-GB" sz="1400" b="1" dirty="0" smtClean="0">
                <a:solidFill>
                  <a:srgbClr val="00B050"/>
                </a:solidFill>
                <a:latin typeface="Segoe UI Semibold" pitchFamily="34" charset="0"/>
              </a:rPr>
              <a:t>a number (or -999):</a:t>
            </a:r>
            <a:endParaRPr lang="en-GB" sz="1400" b="1" dirty="0">
              <a:solidFill>
                <a:srgbClr val="00B050"/>
              </a:solidFill>
              <a:latin typeface="Segoe UI Semibold" pitchFamily="34" charset="0"/>
            </a:endParaRPr>
          </a:p>
          <a:p>
            <a:pPr>
              <a:tabLst>
                <a:tab pos="176213" algn="ctr"/>
                <a:tab pos="898525" algn="ctr"/>
                <a:tab pos="1616075" algn="ctr"/>
                <a:tab pos="2424113" algn="ctr"/>
                <a:tab pos="3135313" algn="ctr"/>
                <a:tab pos="4122738" algn="ctr"/>
                <a:tab pos="5649913" algn="ctr"/>
                <a:tab pos="6548438" algn="l"/>
              </a:tabLst>
            </a:pPr>
            <a:r>
              <a:rPr lang="en-GB" sz="1400" b="1" dirty="0">
                <a:latin typeface="Segoe UI Semibold" pitchFamily="34" charset="0"/>
              </a:rPr>
              <a:t>	</a:t>
            </a:r>
            <a:r>
              <a:rPr lang="en-GB" sz="1400" b="1" dirty="0" smtClean="0">
                <a:latin typeface="Segoe UI Semibold" pitchFamily="34" charset="0"/>
              </a:rPr>
              <a:t>22</a:t>
            </a:r>
            <a:r>
              <a:rPr lang="en-GB" sz="1400" b="1" dirty="0">
                <a:latin typeface="Segoe UI Semibold" pitchFamily="34" charset="0"/>
              </a:rPr>
              <a:t>		9</a:t>
            </a:r>
          </a:p>
          <a:p>
            <a:pPr>
              <a:tabLst>
                <a:tab pos="176213" algn="ctr"/>
                <a:tab pos="898525" algn="ctr"/>
                <a:tab pos="1616075" algn="ctr"/>
                <a:tab pos="2424113" algn="ctr"/>
                <a:tab pos="3135313" algn="ctr"/>
                <a:tab pos="4122738" algn="ctr"/>
                <a:tab pos="5649913" algn="ctr"/>
                <a:tab pos="6548438" algn="l"/>
              </a:tabLst>
            </a:pPr>
            <a:r>
              <a:rPr lang="en-GB" sz="1400" b="1" dirty="0">
                <a:latin typeface="Segoe UI Semibold" pitchFamily="34" charset="0"/>
              </a:rPr>
              <a:t>	12	 				</a:t>
            </a:r>
            <a:r>
              <a:rPr lang="en-GB" sz="1400" b="1" dirty="0" smtClean="0">
                <a:latin typeface="Segoe UI Semibold" pitchFamily="34" charset="0"/>
              </a:rPr>
              <a:t>(</a:t>
            </a:r>
            <a:r>
              <a:rPr lang="en-GB" sz="1400" b="1" dirty="0">
                <a:latin typeface="Segoe UI Semibold" pitchFamily="34" charset="0"/>
              </a:rPr>
              <a:t>9</a:t>
            </a:r>
            <a:r>
              <a:rPr lang="en-GB" sz="1400" b="1" dirty="0" smtClean="0">
                <a:latin typeface="Segoe UI Semibold" pitchFamily="34" charset="0"/>
              </a:rPr>
              <a:t> </a:t>
            </a:r>
            <a:r>
              <a:rPr lang="en-GB" sz="1400" b="1" dirty="0">
                <a:latin typeface="Segoe UI Semibold" pitchFamily="34" charset="0"/>
              </a:rPr>
              <a:t>!= -999) = T	</a:t>
            </a:r>
          </a:p>
          <a:p>
            <a:pPr>
              <a:tabLst>
                <a:tab pos="176213" algn="ctr"/>
                <a:tab pos="898525" algn="ctr"/>
                <a:tab pos="1616075" algn="ctr"/>
                <a:tab pos="2424113" algn="ctr"/>
                <a:tab pos="3135313" algn="ctr"/>
                <a:tab pos="4122738" algn="ctr"/>
                <a:tab pos="5649913" algn="ctr"/>
                <a:tab pos="6548438" algn="l"/>
              </a:tabLst>
            </a:pPr>
            <a:r>
              <a:rPr lang="en-GB" sz="1400" b="1" dirty="0">
                <a:latin typeface="Segoe UI Semibold" pitchFamily="34" charset="0"/>
              </a:rPr>
              <a:t>	13						</a:t>
            </a:r>
            <a:r>
              <a:rPr lang="en-GB" sz="1400" b="1" dirty="0" smtClean="0">
                <a:latin typeface="Segoe UI Semibold" pitchFamily="34" charset="0"/>
              </a:rPr>
              <a:t>((</a:t>
            </a:r>
            <a:r>
              <a:rPr lang="en-GB" sz="1400" b="1" dirty="0">
                <a:latin typeface="Segoe UI Semibold" pitchFamily="34" charset="0"/>
              </a:rPr>
              <a:t>9</a:t>
            </a:r>
            <a:r>
              <a:rPr lang="en-GB" sz="1400" b="1" dirty="0" smtClean="0">
                <a:latin typeface="Segoe UI Semibold" pitchFamily="34" charset="0"/>
              </a:rPr>
              <a:t> </a:t>
            </a:r>
            <a:r>
              <a:rPr lang="en-GB" sz="1400" b="1" dirty="0">
                <a:latin typeface="Segoe UI Semibold" pitchFamily="34" charset="0"/>
              </a:rPr>
              <a:t>% 3) == 0) = </a:t>
            </a:r>
            <a:r>
              <a:rPr lang="en-GB" sz="1400" b="1" dirty="0" smtClean="0">
                <a:latin typeface="Segoe UI Semibold" pitchFamily="34" charset="0"/>
              </a:rPr>
              <a:t>T</a:t>
            </a:r>
            <a:r>
              <a:rPr lang="en-GB" sz="1400" b="1" dirty="0">
                <a:latin typeface="Segoe UI Semibold" pitchFamily="34" charset="0"/>
              </a:rPr>
              <a:t>		</a:t>
            </a:r>
          </a:p>
          <a:p>
            <a:pPr>
              <a:tabLst>
                <a:tab pos="176213" algn="ctr"/>
                <a:tab pos="898525" algn="ctr"/>
                <a:tab pos="1616075" algn="ctr"/>
                <a:tab pos="2424113" algn="ctr"/>
                <a:tab pos="3135313" algn="ctr"/>
                <a:tab pos="4122738" algn="ctr"/>
                <a:tab pos="5649913" algn="ctr"/>
                <a:tab pos="6548438" algn="l"/>
              </a:tabLst>
            </a:pPr>
            <a:r>
              <a:rPr lang="en-GB" sz="1400" b="1" dirty="0">
                <a:latin typeface="Segoe UI Semibold" pitchFamily="34" charset="0"/>
              </a:rPr>
              <a:t>	</a:t>
            </a:r>
            <a:r>
              <a:rPr lang="en-GB" sz="1400" b="1" dirty="0" smtClean="0">
                <a:latin typeface="Segoe UI Semibold" pitchFamily="34" charset="0"/>
              </a:rPr>
              <a:t>14</a:t>
            </a:r>
            <a:r>
              <a:rPr lang="en-GB" sz="1400" b="1" dirty="0">
                <a:latin typeface="Segoe UI Semibold" pitchFamily="34" charset="0"/>
              </a:rPr>
              <a:t>			 				</a:t>
            </a:r>
            <a:r>
              <a:rPr lang="en-GB" sz="1400" b="1" dirty="0">
                <a:solidFill>
                  <a:srgbClr val="00B050"/>
                </a:solidFill>
                <a:latin typeface="Segoe UI Semibold" pitchFamily="34" charset="0"/>
              </a:rPr>
              <a:t>9</a:t>
            </a:r>
            <a:r>
              <a:rPr lang="en-GB" sz="1400" b="1" dirty="0" smtClean="0">
                <a:solidFill>
                  <a:srgbClr val="00B050"/>
                </a:solidFill>
                <a:latin typeface="Segoe UI Semibold" pitchFamily="34" charset="0"/>
              </a:rPr>
              <a:t> is </a:t>
            </a:r>
            <a:r>
              <a:rPr lang="en-GB" sz="1400" b="1" dirty="0">
                <a:solidFill>
                  <a:srgbClr val="00B050"/>
                </a:solidFill>
                <a:latin typeface="Segoe UI Semibold" pitchFamily="34" charset="0"/>
              </a:rPr>
              <a:t>a multiple of </a:t>
            </a:r>
            <a:r>
              <a:rPr lang="en-GB" sz="1400" b="1" dirty="0" smtClean="0">
                <a:solidFill>
                  <a:srgbClr val="00B050"/>
                </a:solidFill>
                <a:latin typeface="Segoe UI Semibold" pitchFamily="34" charset="0"/>
              </a:rPr>
              <a:t>3</a:t>
            </a:r>
          </a:p>
          <a:p>
            <a:pPr>
              <a:tabLst>
                <a:tab pos="176213" algn="ctr"/>
                <a:tab pos="898525" algn="ctr"/>
                <a:tab pos="1616075" algn="ctr"/>
                <a:tab pos="2424113" algn="ctr"/>
                <a:tab pos="3135313" algn="ctr"/>
                <a:tab pos="4122738" algn="ctr"/>
                <a:tab pos="5649913" algn="ctr"/>
                <a:tab pos="6548438" algn="l"/>
              </a:tabLst>
            </a:pPr>
            <a:r>
              <a:rPr lang="en-GB" sz="1400" b="1" dirty="0">
                <a:latin typeface="Segoe UI Semibold" pitchFamily="34" charset="0"/>
              </a:rPr>
              <a:t>	</a:t>
            </a:r>
            <a:r>
              <a:rPr lang="en-GB" sz="1400" b="1" dirty="0" smtClean="0">
                <a:latin typeface="Segoe UI Semibold" pitchFamily="34" charset="0"/>
              </a:rPr>
              <a:t>15			1</a:t>
            </a:r>
            <a:endParaRPr lang="en-GB" sz="1400" b="1" dirty="0">
              <a:latin typeface="Segoe UI Semibold" pitchFamily="34" charset="0"/>
            </a:endParaRPr>
          </a:p>
          <a:p>
            <a:pPr>
              <a:tabLst>
                <a:tab pos="176213" algn="ctr"/>
                <a:tab pos="898525" algn="ctr"/>
                <a:tab pos="1616075" algn="ctr"/>
                <a:tab pos="2424113" algn="ctr"/>
                <a:tab pos="3135313" algn="ctr"/>
                <a:tab pos="4122738" algn="ctr"/>
                <a:tab pos="5649913" algn="ctr"/>
                <a:tab pos="6548438" algn="l"/>
              </a:tabLst>
            </a:pPr>
            <a:r>
              <a:rPr lang="en-GB" sz="1400" b="1" dirty="0">
                <a:latin typeface="Segoe UI Semibold" pitchFamily="34" charset="0"/>
              </a:rPr>
              <a:t>	20				</a:t>
            </a:r>
            <a:r>
              <a:rPr lang="en-GB" sz="1400" b="1" dirty="0" smtClean="0">
                <a:latin typeface="Segoe UI Semibold" pitchFamily="34" charset="0"/>
              </a:rPr>
              <a:t>2</a:t>
            </a:r>
            <a:r>
              <a:rPr lang="en-GB" sz="1400" b="1" dirty="0">
                <a:latin typeface="Segoe UI Semibold" pitchFamily="34" charset="0"/>
              </a:rPr>
              <a:t>					</a:t>
            </a:r>
          </a:p>
          <a:p>
            <a:pPr>
              <a:tabLst>
                <a:tab pos="176213" algn="ctr"/>
                <a:tab pos="898525" algn="ctr"/>
                <a:tab pos="1616075" algn="ctr"/>
                <a:tab pos="2424113" algn="ctr"/>
                <a:tab pos="3135313" algn="ctr"/>
                <a:tab pos="4122738" algn="ctr"/>
                <a:tab pos="5649913" algn="ctr"/>
                <a:tab pos="6548438" algn="l"/>
              </a:tabLst>
            </a:pPr>
            <a:r>
              <a:rPr lang="en-GB" sz="1400" b="1" dirty="0" smtClean="0">
                <a:latin typeface="Segoe UI Semibold" pitchFamily="34" charset="0"/>
              </a:rPr>
              <a:t>	21</a:t>
            </a:r>
            <a:r>
              <a:rPr lang="en-GB" sz="1400" b="1" dirty="0">
                <a:latin typeface="Segoe UI Semibold" pitchFamily="34" charset="0"/>
              </a:rPr>
              <a:t>							</a:t>
            </a:r>
            <a:r>
              <a:rPr lang="en-GB" sz="1400" b="1" dirty="0">
                <a:solidFill>
                  <a:srgbClr val="00B050"/>
                </a:solidFill>
                <a:latin typeface="Segoe UI Semibold" pitchFamily="34" charset="0"/>
              </a:rPr>
              <a:t>Enter a number (or -</a:t>
            </a:r>
            <a:r>
              <a:rPr lang="en-GB" sz="1400" b="1" dirty="0" smtClean="0">
                <a:solidFill>
                  <a:srgbClr val="00B050"/>
                </a:solidFill>
                <a:latin typeface="Segoe UI Semibold" pitchFamily="34" charset="0"/>
              </a:rPr>
              <a:t>999):</a:t>
            </a:r>
          </a:p>
          <a:p>
            <a:pPr>
              <a:tabLst>
                <a:tab pos="176213" algn="ctr"/>
                <a:tab pos="898525" algn="ctr"/>
                <a:tab pos="1616075" algn="ctr"/>
                <a:tab pos="2424113" algn="ctr"/>
                <a:tab pos="3135313" algn="ctr"/>
                <a:tab pos="4122738" algn="ctr"/>
                <a:tab pos="5649913" algn="ctr"/>
                <a:tab pos="6548438" algn="l"/>
              </a:tabLst>
            </a:pPr>
            <a:r>
              <a:rPr lang="en-GB" sz="1400" b="1" dirty="0" smtClean="0">
                <a:latin typeface="Segoe UI Semibold" pitchFamily="34" charset="0"/>
              </a:rPr>
              <a:t>	…</a:t>
            </a:r>
          </a:p>
          <a:p>
            <a:pPr>
              <a:tabLst>
                <a:tab pos="176213" algn="ctr"/>
                <a:tab pos="898525" algn="ctr"/>
                <a:tab pos="1616075" algn="ctr"/>
                <a:tab pos="2424113" algn="ctr"/>
                <a:tab pos="3135313" algn="ctr"/>
                <a:tab pos="4122738" algn="ctr"/>
                <a:tab pos="5649913" algn="ctr"/>
                <a:tab pos="6548438" algn="l"/>
              </a:tabLst>
            </a:pPr>
            <a:r>
              <a:rPr lang="en-GB" sz="1400" b="1" dirty="0">
                <a:latin typeface="Segoe UI Semibold" pitchFamily="34" charset="0"/>
              </a:rPr>
              <a:t>	</a:t>
            </a:r>
            <a:r>
              <a:rPr lang="en-GB" sz="1400" b="1" dirty="0" smtClean="0">
                <a:latin typeface="Segoe UI Semibold" pitchFamily="34" charset="0"/>
              </a:rPr>
              <a:t>22		-999</a:t>
            </a:r>
          </a:p>
          <a:p>
            <a:pPr>
              <a:tabLst>
                <a:tab pos="176213" algn="ctr"/>
                <a:tab pos="898525" algn="ctr"/>
                <a:tab pos="1616075" algn="ctr"/>
                <a:tab pos="2424113" algn="ctr"/>
                <a:tab pos="3135313" algn="ctr"/>
                <a:tab pos="4122738" algn="ctr"/>
                <a:tab pos="5649913" algn="ctr"/>
                <a:tab pos="6548438" algn="l"/>
              </a:tabLst>
            </a:pPr>
            <a:r>
              <a:rPr lang="en-GB" sz="1400" b="1" dirty="0" smtClean="0">
                <a:latin typeface="Segoe UI Semibold" pitchFamily="34" charset="0"/>
              </a:rPr>
              <a:t>	12</a:t>
            </a:r>
            <a:r>
              <a:rPr lang="en-GB" sz="1400" b="1" dirty="0">
                <a:latin typeface="Segoe UI Semibold" pitchFamily="34" charset="0"/>
              </a:rPr>
              <a:t>	</a:t>
            </a:r>
            <a:r>
              <a:rPr lang="en-GB" sz="1400" b="1" dirty="0" smtClean="0">
                <a:latin typeface="Segoe UI Semibold" pitchFamily="34" charset="0"/>
              </a:rPr>
              <a:t>				(-999 != -999) = F</a:t>
            </a:r>
          </a:p>
          <a:p>
            <a:pPr>
              <a:tabLst>
                <a:tab pos="176213" algn="ctr"/>
                <a:tab pos="898525" algn="ctr"/>
                <a:tab pos="1616075" algn="ctr"/>
                <a:tab pos="2424113" algn="ctr"/>
                <a:tab pos="3135313" algn="ctr"/>
                <a:tab pos="4122738" algn="ctr"/>
                <a:tab pos="5649913" algn="ctr"/>
                <a:tab pos="6548438" algn="l"/>
              </a:tabLst>
            </a:pPr>
            <a:r>
              <a:rPr lang="en-GB" sz="1400" b="1" dirty="0">
                <a:latin typeface="Segoe UI Semibold" pitchFamily="34" charset="0"/>
              </a:rPr>
              <a:t>	</a:t>
            </a:r>
            <a:r>
              <a:rPr lang="en-GB" sz="1400" b="1" dirty="0" smtClean="0">
                <a:latin typeface="Segoe UI Semibold" pitchFamily="34" charset="0"/>
              </a:rPr>
              <a:t>24							</a:t>
            </a:r>
            <a:r>
              <a:rPr lang="en-GB" sz="1400" b="1" dirty="0" smtClean="0">
                <a:solidFill>
                  <a:srgbClr val="00B050"/>
                </a:solidFill>
                <a:latin typeface="Segoe UI Semibold" pitchFamily="34" charset="0"/>
              </a:rPr>
              <a:t>10 numbers were entered</a:t>
            </a:r>
          </a:p>
          <a:p>
            <a:pPr>
              <a:tabLst>
                <a:tab pos="176213" algn="ctr"/>
                <a:tab pos="898525" algn="ctr"/>
                <a:tab pos="1616075" algn="ctr"/>
                <a:tab pos="2424113" algn="ctr"/>
                <a:tab pos="3135313" algn="ctr"/>
                <a:tab pos="4122738" algn="ctr"/>
                <a:tab pos="5649913" algn="ctr"/>
                <a:tab pos="6548438" algn="l"/>
              </a:tabLst>
            </a:pPr>
            <a:r>
              <a:rPr lang="en-GB" sz="1400" b="1" dirty="0">
                <a:latin typeface="Segoe UI Semibold" pitchFamily="34" charset="0"/>
              </a:rPr>
              <a:t>	</a:t>
            </a:r>
            <a:r>
              <a:rPr lang="en-GB" sz="1400" b="1" dirty="0" smtClean="0">
                <a:latin typeface="Segoe UI Semibold" pitchFamily="34" charset="0"/>
              </a:rPr>
              <a:t>25							</a:t>
            </a:r>
            <a:r>
              <a:rPr lang="en-GB" sz="1400" b="1" dirty="0" smtClean="0">
                <a:solidFill>
                  <a:srgbClr val="00B050"/>
                </a:solidFill>
                <a:latin typeface="Segoe UI Semibold" pitchFamily="34" charset="0"/>
              </a:rPr>
              <a:t>3 were multiples of 3</a:t>
            </a:r>
            <a:endParaRPr lang="en-GB" sz="1400" b="1" dirty="0">
              <a:solidFill>
                <a:srgbClr val="00B050"/>
              </a:solidFill>
              <a:latin typeface="Segoe UI Semibold" pitchFamily="34" charset="0"/>
            </a:endParaRPr>
          </a:p>
          <a:p>
            <a:pPr>
              <a:tabLst>
                <a:tab pos="176213" algn="ctr"/>
                <a:tab pos="898525" algn="ctr"/>
                <a:tab pos="1616075" algn="ctr"/>
                <a:tab pos="2424113" algn="ctr"/>
                <a:tab pos="3135313" algn="ctr"/>
                <a:tab pos="4122738" algn="ctr"/>
                <a:tab pos="5649913" algn="ctr"/>
                <a:tab pos="6548438" algn="l"/>
              </a:tabLst>
            </a:pPr>
            <a:endParaRPr lang="en-GB" dirty="0" smtClean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188640"/>
            <a:ext cx="8892480" cy="926976"/>
          </a:xfrm>
        </p:spPr>
        <p:txBody>
          <a:bodyPr>
            <a:normAutofit/>
          </a:bodyPr>
          <a:lstStyle/>
          <a:p>
            <a:r>
              <a:rPr lang="en-GB" sz="3600" dirty="0" smtClean="0"/>
              <a:t>Program </a:t>
            </a:r>
            <a:r>
              <a:rPr lang="en-GB" sz="3600" dirty="0"/>
              <a:t>Trace </a:t>
            </a:r>
            <a:r>
              <a:rPr lang="en-GB" sz="2400" dirty="0" smtClean="0"/>
              <a:t>(MultiplesOfThree.java</a:t>
            </a:r>
            <a:r>
              <a:rPr lang="en-GB" sz="2400" dirty="0"/>
              <a:t>)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447401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76934"/>
          </a:xfrm>
        </p:spPr>
        <p:txBody>
          <a:bodyPr/>
          <a:lstStyle/>
          <a:p>
            <a:r>
              <a:rPr lang="en-GB" sz="4000" dirty="0" smtClean="0"/>
              <a:t>Question </a:t>
            </a:r>
            <a:r>
              <a:rPr lang="en-GB" sz="2400" dirty="0" smtClean="0"/>
              <a:t>(KilosToPounds.java)</a:t>
            </a:r>
            <a:endParaRPr lang="en-GB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2132856"/>
            <a:ext cx="8373888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4138" lvl="0" indent="1588">
              <a:tabLst>
                <a:tab pos="720725" algn="l"/>
                <a:tab pos="1081088" algn="l"/>
              </a:tabLst>
            </a:pPr>
            <a:r>
              <a:rPr lang="en-GB" sz="2000" dirty="0" smtClean="0">
                <a:latin typeface="Segoe UI Semibold" pitchFamily="34" charset="0"/>
              </a:rPr>
              <a:t>Construct </a:t>
            </a:r>
            <a:r>
              <a:rPr lang="en-GB" sz="2000" dirty="0">
                <a:latin typeface="Segoe UI Semibold" pitchFamily="34" charset="0"/>
              </a:rPr>
              <a:t>a Java </a:t>
            </a:r>
            <a:r>
              <a:rPr lang="en-GB" sz="2000" b="1" dirty="0">
                <a:latin typeface="Segoe UI Semibold" pitchFamily="34" charset="0"/>
              </a:rPr>
              <a:t>program</a:t>
            </a:r>
            <a:r>
              <a:rPr lang="en-GB" sz="2000" dirty="0">
                <a:latin typeface="Segoe UI Semibold" pitchFamily="34" charset="0"/>
              </a:rPr>
              <a:t> called </a:t>
            </a:r>
            <a:r>
              <a:rPr lang="en-GB" sz="2000" b="1" i="1" dirty="0" smtClean="0">
                <a:latin typeface="Segoe UI Semibold" pitchFamily="34" charset="0"/>
              </a:rPr>
              <a:t>KilosToPounds.java</a:t>
            </a:r>
            <a:r>
              <a:rPr lang="en-GB" sz="2000" dirty="0" smtClean="0">
                <a:latin typeface="Segoe UI Semibold" pitchFamily="34" charset="0"/>
              </a:rPr>
              <a:t> to print out the following table:</a:t>
            </a:r>
            <a:endParaRPr lang="en-GB" sz="2000" dirty="0">
              <a:latin typeface="Segoe UI Semibold" pitchFamily="34" charset="0"/>
            </a:endParaRPr>
          </a:p>
          <a:p>
            <a:pPr marL="360363" indent="-360363">
              <a:tabLst>
                <a:tab pos="360363" algn="l"/>
                <a:tab pos="720725" algn="l"/>
                <a:tab pos="1081088" algn="l"/>
              </a:tabLst>
            </a:pPr>
            <a:endParaRPr lang="en-GB" sz="2000" dirty="0" smtClean="0">
              <a:latin typeface="Segoe UI Semibold" pitchFamily="34" charset="0"/>
            </a:endParaRPr>
          </a:p>
          <a:p>
            <a:pPr marL="360363" indent="-360363">
              <a:tabLst>
                <a:tab pos="360363" algn="l"/>
                <a:tab pos="720725" algn="l"/>
                <a:tab pos="1081088" algn="l"/>
              </a:tabLst>
            </a:pPr>
            <a:endParaRPr lang="en-GB" sz="2000" dirty="0">
              <a:latin typeface="Segoe UI Semibold" pitchFamily="34" charset="0"/>
            </a:endParaRPr>
          </a:p>
          <a:p>
            <a:pPr marL="360363" indent="-360363">
              <a:tabLst>
                <a:tab pos="360363" algn="l"/>
                <a:tab pos="720725" algn="l"/>
                <a:tab pos="1081088" algn="l"/>
                <a:tab pos="3584575" algn="l"/>
              </a:tabLst>
            </a:pPr>
            <a:r>
              <a:rPr lang="en-GB" sz="20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Kilograms	Pounds</a:t>
            </a:r>
          </a:p>
          <a:p>
            <a:pPr marL="360363" indent="-360363">
              <a:tabLst>
                <a:tab pos="360363" algn="l"/>
                <a:tab pos="720725" algn="l"/>
                <a:tab pos="1081088" algn="l"/>
                <a:tab pos="3584575" algn="l"/>
              </a:tabLst>
            </a:pPr>
            <a:r>
              <a:rPr lang="en-GB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0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			2.2</a:t>
            </a:r>
          </a:p>
          <a:p>
            <a:pPr marL="360363" indent="-360363">
              <a:tabLst>
                <a:tab pos="360363" algn="l"/>
                <a:tab pos="720725" algn="l"/>
                <a:tab pos="1081088" algn="l"/>
                <a:tab pos="3584575" algn="l"/>
              </a:tabLst>
            </a:pPr>
            <a:r>
              <a:rPr lang="en-GB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0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			6.6</a:t>
            </a:r>
          </a:p>
          <a:p>
            <a:pPr marL="360363" indent="-360363">
              <a:tabLst>
                <a:tab pos="360363" algn="l"/>
                <a:tab pos="720725" algn="l"/>
                <a:tab pos="1081088" algn="l"/>
                <a:tab pos="3584575" algn="l"/>
              </a:tabLst>
            </a:pPr>
            <a:r>
              <a:rPr lang="en-GB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0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			11.0</a:t>
            </a:r>
          </a:p>
          <a:p>
            <a:pPr marL="360363" indent="-360363">
              <a:tabLst>
                <a:tab pos="360363" algn="l"/>
                <a:tab pos="720725" algn="l"/>
                <a:tab pos="1081088" algn="l"/>
                <a:tab pos="3584575" algn="l"/>
              </a:tabLst>
            </a:pPr>
            <a:r>
              <a:rPr lang="en-GB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0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marL="360363" indent="-360363">
              <a:tabLst>
                <a:tab pos="360363" algn="l"/>
                <a:tab pos="720725" algn="l"/>
                <a:tab pos="1081088" algn="l"/>
                <a:tab pos="3584575" algn="l"/>
              </a:tabLst>
            </a:pPr>
            <a:r>
              <a:rPr lang="en-GB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0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97			213.4</a:t>
            </a:r>
          </a:p>
          <a:p>
            <a:pPr marL="360363" indent="-360363">
              <a:tabLst>
                <a:tab pos="360363" algn="l"/>
                <a:tab pos="720725" algn="l"/>
                <a:tab pos="1081088" algn="l"/>
                <a:tab pos="3584575" algn="l"/>
              </a:tabLst>
            </a:pPr>
            <a:r>
              <a:rPr lang="en-GB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0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99			217.8</a:t>
            </a:r>
            <a:endParaRPr lang="en-GB" sz="200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>
          <a:xfrm>
            <a:off x="8316416" y="6520259"/>
            <a:ext cx="7620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A9B540C-44DA-4F69-89C9-7C84606640D3}" type="slidenum">
              <a:rPr lang="en-US" sz="1200" smtClean="0">
                <a:solidFill>
                  <a:schemeClr val="accent1"/>
                </a:solidFill>
              </a:rPr>
              <a:pPr algn="r"/>
              <a:t>58</a:t>
            </a:fld>
            <a:endParaRPr lang="en-US" sz="1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6387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76934"/>
          </a:xfrm>
        </p:spPr>
        <p:txBody>
          <a:bodyPr/>
          <a:lstStyle/>
          <a:p>
            <a:r>
              <a:rPr lang="en-GB" sz="4000" dirty="0" smtClean="0"/>
              <a:t>Question </a:t>
            </a:r>
            <a:r>
              <a:rPr lang="en-GB" sz="2400" dirty="0" smtClean="0"/>
              <a:t>(FindNumber.java)</a:t>
            </a:r>
            <a:endParaRPr lang="en-GB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1844824"/>
            <a:ext cx="8496944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tabLst>
                <a:tab pos="720725" algn="l"/>
                <a:tab pos="1081088" algn="l"/>
              </a:tabLst>
            </a:pPr>
            <a:r>
              <a:rPr lang="en-GB" sz="2000" dirty="0" smtClean="0">
                <a:latin typeface="Segoe UI Semibold" pitchFamily="34" charset="0"/>
              </a:rPr>
              <a:t>Write a </a:t>
            </a:r>
            <a:r>
              <a:rPr lang="en-GB" sz="2000" dirty="0">
                <a:latin typeface="Segoe UI Semibold" panose="020B0702040204020203" pitchFamily="34" charset="0"/>
              </a:rPr>
              <a:t>Java application called </a:t>
            </a:r>
            <a:r>
              <a:rPr lang="en-GB" sz="2000" b="1" i="1" dirty="0">
                <a:latin typeface="Segoe UI Semibold" panose="020B0702040204020203" pitchFamily="34" charset="0"/>
              </a:rPr>
              <a:t>FindNumber.java</a:t>
            </a:r>
            <a:r>
              <a:rPr lang="en-GB" sz="2000" dirty="0">
                <a:latin typeface="Segoe UI Semibold" panose="020B0702040204020203" pitchFamily="34" charset="0"/>
              </a:rPr>
              <a:t> which randomly guesses a number between 0 and 9 (inclusive) until it guesses a predefined number (stored as a constant in the program). </a:t>
            </a:r>
            <a:endParaRPr lang="en-GB" sz="2000" dirty="0" smtClean="0">
              <a:latin typeface="Segoe UI Semibold" panose="020B0702040204020203" pitchFamily="34" charset="0"/>
            </a:endParaRPr>
          </a:p>
          <a:p>
            <a:pPr>
              <a:spcBef>
                <a:spcPts val="600"/>
              </a:spcBef>
              <a:tabLst>
                <a:tab pos="720725" algn="l"/>
                <a:tab pos="1081088" algn="l"/>
              </a:tabLst>
            </a:pPr>
            <a:endParaRPr lang="en-GB" sz="2000" dirty="0">
              <a:latin typeface="Segoe UI Semibold" panose="020B0702040204020203" pitchFamily="34" charset="0"/>
            </a:endParaRPr>
          </a:p>
          <a:p>
            <a:pPr>
              <a:spcBef>
                <a:spcPts val="600"/>
              </a:spcBef>
              <a:tabLst>
                <a:tab pos="720725" algn="l"/>
                <a:tab pos="1081088" algn="l"/>
              </a:tabLst>
            </a:pPr>
            <a:r>
              <a:rPr lang="en-GB" sz="2000" dirty="0" smtClean="0">
                <a:latin typeface="Segoe UI Semibold" panose="020B0702040204020203" pitchFamily="34" charset="0"/>
              </a:rPr>
              <a:t>Output </a:t>
            </a:r>
            <a:r>
              <a:rPr lang="en-GB" sz="2000" dirty="0">
                <a:latin typeface="Segoe UI Semibold" panose="020B0702040204020203" pitchFamily="34" charset="0"/>
              </a:rPr>
              <a:t>the number of attempts the computer makes at guessing the correct number</a:t>
            </a:r>
            <a:r>
              <a:rPr lang="en-GB" sz="2000" dirty="0" smtClean="0">
                <a:latin typeface="Segoe UI Semibold" panose="020B0702040204020203" pitchFamily="34" charset="0"/>
              </a:rPr>
              <a:t>. </a:t>
            </a:r>
            <a:r>
              <a:rPr lang="en-GB" sz="2000" dirty="0">
                <a:latin typeface="Segoe UI Semibold" panose="020B0702040204020203" pitchFamily="34" charset="0"/>
              </a:rPr>
              <a:t>Your output should be similar to the following:</a:t>
            </a:r>
          </a:p>
          <a:p>
            <a:pPr lvl="0">
              <a:spcBef>
                <a:spcPts val="600"/>
              </a:spcBef>
              <a:tabLst>
                <a:tab pos="720725" algn="l"/>
                <a:tab pos="1081088" algn="l"/>
              </a:tabLst>
            </a:pPr>
            <a:endParaRPr lang="en-GB" sz="2400" dirty="0">
              <a:solidFill>
                <a:srgbClr val="0070C0"/>
              </a:solidFill>
              <a:latin typeface="Segoe UI Semibold" panose="020B0702040204020203" pitchFamily="34" charset="0"/>
              <a:cs typeface="Courier New" panose="02070309020205020404" pitchFamily="49" charset="0"/>
            </a:endParaRPr>
          </a:p>
          <a:p>
            <a:pPr lvl="0">
              <a:spcBef>
                <a:spcPts val="600"/>
              </a:spcBef>
              <a:tabLst>
                <a:tab pos="720725" algn="l"/>
                <a:tab pos="1081088" algn="l"/>
              </a:tabLst>
            </a:pPr>
            <a:r>
              <a:rPr lang="en-GB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The </a:t>
            </a:r>
            <a:r>
              <a:rPr lang="en-GB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 guessed is 7</a:t>
            </a:r>
          </a:p>
          <a:p>
            <a:pPr lvl="0">
              <a:spcBef>
                <a:spcPts val="600"/>
              </a:spcBef>
              <a:tabLst>
                <a:tab pos="720725" algn="l"/>
                <a:tab pos="1081088" algn="l"/>
              </a:tabLst>
            </a:pPr>
            <a:r>
              <a:rPr lang="en-GB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The </a:t>
            </a:r>
            <a:r>
              <a:rPr lang="en-GB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 guessed is </a:t>
            </a:r>
            <a:r>
              <a:rPr lang="en-GB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  <a:endParaRPr lang="en-GB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>
              <a:spcBef>
                <a:spcPts val="600"/>
              </a:spcBef>
              <a:tabLst>
                <a:tab pos="720725" algn="l"/>
                <a:tab pos="1081088" algn="l"/>
              </a:tabLst>
            </a:pPr>
            <a:r>
              <a:rPr lang="en-GB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The </a:t>
            </a:r>
            <a:r>
              <a:rPr lang="en-GB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 guessed is 4</a:t>
            </a:r>
          </a:p>
          <a:p>
            <a:pPr lvl="0">
              <a:spcBef>
                <a:spcPts val="600"/>
              </a:spcBef>
              <a:tabLst>
                <a:tab pos="720725" algn="l"/>
                <a:tab pos="1081088" algn="l"/>
              </a:tabLst>
            </a:pPr>
            <a:r>
              <a:rPr lang="en-GB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The </a:t>
            </a:r>
            <a:r>
              <a:rPr lang="en-GB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 guessed is 5</a:t>
            </a:r>
          </a:p>
          <a:p>
            <a:pPr lvl="0">
              <a:spcBef>
                <a:spcPts val="600"/>
              </a:spcBef>
              <a:tabLst>
                <a:tab pos="720725" algn="l"/>
                <a:tab pos="1081088" algn="l"/>
              </a:tabLst>
            </a:pPr>
            <a:endParaRPr lang="en-GB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>
              <a:spcBef>
                <a:spcPts val="600"/>
              </a:spcBef>
              <a:tabLst>
                <a:tab pos="720725" algn="l"/>
                <a:tab pos="1081088" algn="l"/>
              </a:tabLst>
            </a:pPr>
            <a:r>
              <a:rPr lang="en-GB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It </a:t>
            </a:r>
            <a:r>
              <a:rPr lang="en-GB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took 4 </a:t>
            </a:r>
            <a:r>
              <a:rPr lang="en-GB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attempts to guess the number 5</a:t>
            </a:r>
            <a:endParaRPr lang="en-GB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>
          <a:xfrm>
            <a:off x="8316416" y="6520259"/>
            <a:ext cx="7620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A9B540C-44DA-4F69-89C9-7C84606640D3}" type="slidenum">
              <a:rPr lang="en-US" sz="1200" smtClean="0">
                <a:solidFill>
                  <a:schemeClr val="accent1"/>
                </a:solidFill>
              </a:rPr>
              <a:pPr algn="r"/>
              <a:t>59</a:t>
            </a:fld>
            <a:endParaRPr lang="en-US" sz="1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926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76934"/>
          </a:xfrm>
        </p:spPr>
        <p:txBody>
          <a:bodyPr>
            <a:normAutofit/>
          </a:bodyPr>
          <a:lstStyle/>
          <a:p>
            <a:r>
              <a:rPr lang="en-GB" sz="3600" dirty="0" smtClean="0"/>
              <a:t>Repetition - for loop</a:t>
            </a:r>
            <a:endParaRPr lang="en-GB" sz="3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79512" y="1894766"/>
            <a:ext cx="2448272" cy="1200329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GB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count = 0;</a:t>
            </a:r>
          </a:p>
          <a:p>
            <a:r>
              <a:rPr lang="en-GB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loop = 3;</a:t>
            </a:r>
          </a:p>
          <a:p>
            <a:r>
              <a:rPr lang="en-GB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START;</a:t>
            </a:r>
          </a:p>
          <a:p>
            <a:r>
              <a:rPr lang="en-GB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50;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987824" y="1894766"/>
            <a:ext cx="1728192" cy="1200329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count &lt; 10;</a:t>
            </a:r>
          </a:p>
          <a:p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oop &lt;= 40;</a:t>
            </a:r>
          </a:p>
          <a:p>
            <a:r>
              <a:rPr lang="en-GB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&gt; SIZE;</a:t>
            </a:r>
          </a:p>
          <a:p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GB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os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!= 20;</a:t>
            </a:r>
            <a:endParaRPr lang="en-GB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60032" y="1894766"/>
            <a:ext cx="4176464" cy="1200329"/>
          </a:xfrm>
          <a:prstGeom prst="rect">
            <a:avLst/>
          </a:prstGeom>
          <a:noFill/>
          <a:ln>
            <a:solidFill>
              <a:schemeClr val="accent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>
              <a:tabLst>
                <a:tab pos="1431925" algn="l"/>
              </a:tabLst>
            </a:pP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count++;	count = count + 1;</a:t>
            </a:r>
          </a:p>
          <a:p>
            <a:pPr>
              <a:tabLst>
                <a:tab pos="1431925" algn="l"/>
              </a:tabLst>
            </a:pP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loop--;	loop = loop -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1431925" algn="l"/>
              </a:tabLst>
            </a:pPr>
            <a:r>
              <a:rPr lang="en-GB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+=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3;	</a:t>
            </a:r>
            <a:r>
              <a:rPr lang="en-GB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GB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+ 3;</a:t>
            </a:r>
          </a:p>
          <a:p>
            <a:pPr>
              <a:tabLst>
                <a:tab pos="1431925" algn="l"/>
              </a:tabLst>
            </a:pPr>
            <a:r>
              <a:rPr lang="en-GB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-=5;	</a:t>
            </a:r>
            <a:r>
              <a:rPr lang="en-GB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GB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- 5;</a:t>
            </a:r>
          </a:p>
        </p:txBody>
      </p:sp>
      <p:cxnSp>
        <p:nvCxnSpPr>
          <p:cNvPr id="9" name="Straight Arrow Connector 8"/>
          <p:cNvCxnSpPr>
            <a:stCxn id="5" idx="2"/>
          </p:cNvCxnSpPr>
          <p:nvPr/>
        </p:nvCxnSpPr>
        <p:spPr>
          <a:xfrm>
            <a:off x="1403648" y="3095095"/>
            <a:ext cx="1080120" cy="8507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7" idx="2"/>
          </p:cNvCxnSpPr>
          <p:nvPr/>
        </p:nvCxnSpPr>
        <p:spPr>
          <a:xfrm>
            <a:off x="3851920" y="3095095"/>
            <a:ext cx="216024" cy="9227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2"/>
          </p:cNvCxnSpPr>
          <p:nvPr/>
        </p:nvCxnSpPr>
        <p:spPr>
          <a:xfrm flipH="1">
            <a:off x="5724128" y="3095095"/>
            <a:ext cx="1224136" cy="9227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/>
          <p:cNvSpPr txBox="1">
            <a:spLocks/>
          </p:cNvSpPr>
          <p:nvPr/>
        </p:nvSpPr>
        <p:spPr>
          <a:xfrm>
            <a:off x="457200" y="3861048"/>
            <a:ext cx="8229600" cy="2434275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19138" indent="0">
              <a:lnSpc>
                <a:spcPct val="150000"/>
              </a:lnSpc>
              <a:buFont typeface="Wingdings 2"/>
              <a:buNone/>
              <a:tabLst>
                <a:tab pos="360363" algn="l"/>
                <a:tab pos="720725" algn="l"/>
                <a:tab pos="1431925" algn="l"/>
              </a:tabLst>
            </a:pPr>
            <a:r>
              <a:rPr lang="en-GB" sz="2200" b="1" dirty="0" smtClean="0"/>
              <a:t>for (</a:t>
            </a:r>
            <a:r>
              <a:rPr lang="en-GB" sz="2200" b="1" dirty="0" smtClean="0">
                <a:solidFill>
                  <a:srgbClr val="FF0000"/>
                </a:solidFill>
              </a:rPr>
              <a:t>initialisation</a:t>
            </a:r>
            <a:r>
              <a:rPr lang="en-GB" sz="2200" b="1" dirty="0" smtClean="0"/>
              <a:t>; </a:t>
            </a:r>
            <a:r>
              <a:rPr lang="en-GB" sz="2200" b="1" dirty="0" smtClean="0"/>
              <a:t> </a:t>
            </a:r>
            <a:r>
              <a:rPr lang="en-GB" sz="2200" b="1" dirty="0" smtClean="0">
                <a:solidFill>
                  <a:srgbClr val="00B050"/>
                </a:solidFill>
              </a:rPr>
              <a:t>condition</a:t>
            </a:r>
            <a:r>
              <a:rPr lang="en-GB" sz="2200" b="1" dirty="0" smtClean="0"/>
              <a:t>; </a:t>
            </a:r>
            <a:r>
              <a:rPr lang="en-GB" sz="2200" b="1" dirty="0" smtClean="0"/>
              <a:t> </a:t>
            </a:r>
            <a:r>
              <a:rPr lang="en-GB" sz="2200" b="1" dirty="0" smtClean="0">
                <a:solidFill>
                  <a:srgbClr val="7030A0"/>
                </a:solidFill>
              </a:rPr>
              <a:t>adjustment</a:t>
            </a:r>
            <a:r>
              <a:rPr lang="en-GB" sz="2200" b="1" dirty="0" smtClean="0"/>
              <a:t>) {</a:t>
            </a:r>
          </a:p>
          <a:p>
            <a:pPr marL="719138" indent="0">
              <a:lnSpc>
                <a:spcPct val="150000"/>
              </a:lnSpc>
              <a:buFont typeface="Wingdings 2"/>
              <a:buNone/>
              <a:tabLst>
                <a:tab pos="360363" algn="l"/>
                <a:tab pos="720725" algn="l"/>
                <a:tab pos="1431925" algn="l"/>
              </a:tabLst>
            </a:pPr>
            <a:r>
              <a:rPr lang="en-GB" sz="2200" b="1" dirty="0" smtClean="0"/>
              <a:t>		sequence of statement(s)</a:t>
            </a:r>
          </a:p>
          <a:p>
            <a:pPr marL="719138" indent="0">
              <a:lnSpc>
                <a:spcPct val="150000"/>
              </a:lnSpc>
              <a:buFont typeface="Wingdings 2"/>
              <a:buNone/>
              <a:tabLst>
                <a:tab pos="360363" algn="l"/>
                <a:tab pos="720725" algn="l"/>
                <a:tab pos="1431925" algn="l"/>
              </a:tabLst>
            </a:pPr>
            <a:r>
              <a:rPr lang="en-GB" sz="2200" b="1" dirty="0" smtClean="0"/>
              <a:t>		separated by semicolons</a:t>
            </a:r>
          </a:p>
          <a:p>
            <a:pPr marL="719138" indent="0">
              <a:lnSpc>
                <a:spcPct val="150000"/>
              </a:lnSpc>
              <a:buFont typeface="Wingdings 2"/>
              <a:buNone/>
              <a:tabLst>
                <a:tab pos="360363" algn="l"/>
                <a:tab pos="720725" algn="l"/>
                <a:tab pos="1431925" algn="l"/>
              </a:tabLst>
            </a:pPr>
            <a:r>
              <a:rPr lang="en-GB" sz="2200" b="1" dirty="0" smtClean="0"/>
              <a:t>}//for</a:t>
            </a:r>
          </a:p>
        </p:txBody>
      </p:sp>
    </p:spTree>
    <p:extLst>
      <p:ext uri="{BB962C8B-B14F-4D97-AF65-F5344CB8AC3E}">
        <p14:creationId xmlns:p14="http://schemas.microsoft.com/office/powerpoint/2010/main" val="1928775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11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814752" y="6520259"/>
            <a:ext cx="365760" cy="365125"/>
          </a:xfrm>
          <a:prstGeom prst="rect">
            <a:avLst/>
          </a:prstGeom>
        </p:spPr>
        <p:txBody>
          <a:bodyPr/>
          <a:lstStyle/>
          <a:p>
            <a:pPr algn="r"/>
            <a:fld id="{BA9B540C-44DA-4F69-89C9-7C84606640D3}" type="slidenum">
              <a:rPr lang="en-US" sz="1200" smtClean="0">
                <a:solidFill>
                  <a:schemeClr val="accent1"/>
                </a:solidFill>
              </a:rPr>
              <a:pPr algn="r"/>
              <a:t>60</a:t>
            </a:fld>
            <a:endParaRPr lang="en-US" sz="120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4826" y="1772816"/>
            <a:ext cx="8496944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10000"/>
              </a:lnSpc>
            </a:pPr>
            <a:r>
              <a:rPr lang="en-GB" sz="2000" dirty="0" smtClean="0">
                <a:latin typeface="Segoe UI Semibold" panose="020B0702040204020203" pitchFamily="34" charset="0"/>
              </a:rPr>
              <a:t>Write </a:t>
            </a:r>
            <a:r>
              <a:rPr lang="en-GB" sz="2000" dirty="0">
                <a:latin typeface="Segoe UI Semibold" panose="020B0702040204020203" pitchFamily="34" charset="0"/>
              </a:rPr>
              <a:t>a Java application called </a:t>
            </a:r>
            <a:r>
              <a:rPr lang="en-GB" sz="2000" b="1" i="1" dirty="0">
                <a:latin typeface="Segoe UI Semibold" panose="020B0702040204020203" pitchFamily="34" charset="0"/>
              </a:rPr>
              <a:t>LargestNumber.java</a:t>
            </a:r>
            <a:r>
              <a:rPr lang="en-GB" sz="2000" dirty="0">
                <a:latin typeface="Segoe UI Semibold" panose="020B0702040204020203" pitchFamily="34" charset="0"/>
              </a:rPr>
              <a:t>. </a:t>
            </a:r>
            <a:endParaRPr lang="en-GB" sz="2000" dirty="0" smtClean="0">
              <a:latin typeface="Segoe UI Semibold" panose="020B0702040204020203" pitchFamily="34" charset="0"/>
            </a:endParaRPr>
          </a:p>
          <a:p>
            <a:pPr lvl="0">
              <a:lnSpc>
                <a:spcPct val="110000"/>
              </a:lnSpc>
            </a:pPr>
            <a:r>
              <a:rPr lang="en-GB" sz="2000" dirty="0" smtClean="0">
                <a:latin typeface="Segoe UI Semibold" panose="020B0702040204020203" pitchFamily="34" charset="0"/>
              </a:rPr>
              <a:t>This </a:t>
            </a:r>
            <a:r>
              <a:rPr lang="en-GB" sz="2000" dirty="0">
                <a:latin typeface="Segoe UI Semibold" panose="020B0702040204020203" pitchFamily="34" charset="0"/>
              </a:rPr>
              <a:t>program should read in a list of numbers terminated by -999 and find and output the largest number in the list. </a:t>
            </a:r>
            <a:endParaRPr lang="en-GB" sz="2000" dirty="0" smtClean="0">
              <a:latin typeface="Segoe UI Semibold" panose="020B0702040204020203" pitchFamily="34" charset="0"/>
            </a:endParaRPr>
          </a:p>
          <a:p>
            <a:pPr lvl="0">
              <a:lnSpc>
                <a:spcPct val="110000"/>
              </a:lnSpc>
            </a:pPr>
            <a:r>
              <a:rPr lang="en-GB" sz="2000" dirty="0" smtClean="0">
                <a:latin typeface="Segoe UI Semibold" panose="020B0702040204020203" pitchFamily="34" charset="0"/>
              </a:rPr>
              <a:t>Your </a:t>
            </a:r>
            <a:r>
              <a:rPr lang="en-GB" sz="2000" dirty="0">
                <a:latin typeface="Segoe UI Semibold" panose="020B0702040204020203" pitchFamily="34" charset="0"/>
              </a:rPr>
              <a:t>o</a:t>
            </a:r>
            <a:r>
              <a:rPr lang="en-GB" sz="2000" dirty="0" smtClean="0">
                <a:latin typeface="Segoe UI Semibold" panose="020B0702040204020203" pitchFamily="34" charset="0"/>
              </a:rPr>
              <a:t>utput should be similar to the following (user input in </a:t>
            </a:r>
            <a:r>
              <a:rPr lang="en-GB" sz="2000" dirty="0" smtClean="0">
                <a:solidFill>
                  <a:srgbClr val="FF0000"/>
                </a:solidFill>
                <a:latin typeface="Segoe UI Semibold" panose="020B0702040204020203" pitchFamily="34" charset="0"/>
              </a:rPr>
              <a:t>red</a:t>
            </a:r>
            <a:r>
              <a:rPr lang="en-GB" sz="2000" dirty="0" smtClean="0">
                <a:latin typeface="Segoe UI Semibold" panose="020B0702040204020203" pitchFamily="34" charset="0"/>
              </a:rPr>
              <a:t>):</a:t>
            </a:r>
          </a:p>
          <a:p>
            <a:pPr lvl="0"/>
            <a:endParaRPr lang="en-GB" dirty="0" smtClean="0">
              <a:latin typeface="Segoe UI Semibold" panose="020B0702040204020203" pitchFamily="34" charset="0"/>
            </a:endParaRPr>
          </a:p>
          <a:p>
            <a:pPr lvl="0">
              <a:tabLst>
                <a:tab pos="361950" algn="l"/>
              </a:tabLst>
            </a:pPr>
            <a:r>
              <a:rPr lang="en-GB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Enter </a:t>
            </a:r>
            <a:r>
              <a:rPr lang="en-GB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 first number: </a:t>
            </a:r>
            <a:r>
              <a:rPr lang="en-GB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34</a:t>
            </a:r>
          </a:p>
          <a:p>
            <a:pPr lvl="0">
              <a:tabLst>
                <a:tab pos="361950" algn="l"/>
              </a:tabLst>
            </a:pPr>
            <a:r>
              <a:rPr lang="en-GB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Enter </a:t>
            </a:r>
            <a:r>
              <a:rPr lang="en-GB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number (or -999 to finish): </a:t>
            </a:r>
            <a:r>
              <a:rPr lang="en-GB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67</a:t>
            </a:r>
          </a:p>
          <a:p>
            <a:pPr>
              <a:tabLst>
                <a:tab pos="361950" algn="l"/>
              </a:tabLst>
            </a:pPr>
            <a:r>
              <a:rPr lang="en-GB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Enter </a:t>
            </a:r>
            <a:r>
              <a:rPr lang="en-GB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number (or -999 to finish): </a:t>
            </a:r>
            <a:r>
              <a:rPr lang="en-GB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-5</a:t>
            </a:r>
          </a:p>
          <a:p>
            <a:pPr lvl="0">
              <a:tabLst>
                <a:tab pos="361950" algn="l"/>
              </a:tabLst>
            </a:pPr>
            <a:r>
              <a:rPr lang="en-GB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Enter </a:t>
            </a:r>
            <a:r>
              <a:rPr lang="en-GB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number (or -999 to finish): </a:t>
            </a:r>
            <a:r>
              <a:rPr lang="en-GB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  <a:p>
            <a:pPr lvl="0">
              <a:tabLst>
                <a:tab pos="361950" algn="l"/>
              </a:tabLst>
            </a:pPr>
            <a:r>
              <a:rPr lang="en-GB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Enter </a:t>
            </a:r>
            <a:r>
              <a:rPr lang="en-GB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number (or -999 to finish): </a:t>
            </a:r>
            <a:r>
              <a:rPr lang="en-GB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23</a:t>
            </a:r>
          </a:p>
          <a:p>
            <a:pPr lvl="0">
              <a:tabLst>
                <a:tab pos="361950" algn="l"/>
              </a:tabLst>
            </a:pPr>
            <a:r>
              <a:rPr lang="en-GB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Enter </a:t>
            </a:r>
            <a:r>
              <a:rPr lang="en-GB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number (or -999 to finish): </a:t>
            </a:r>
            <a:r>
              <a:rPr lang="en-GB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77</a:t>
            </a:r>
          </a:p>
          <a:p>
            <a:pPr lvl="0">
              <a:tabLst>
                <a:tab pos="361950" algn="l"/>
              </a:tabLst>
            </a:pPr>
            <a:r>
              <a:rPr lang="en-GB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Enter </a:t>
            </a:r>
            <a:r>
              <a:rPr lang="en-GB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number (or -999 to finish): </a:t>
            </a:r>
            <a:r>
              <a:rPr lang="en-GB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  <a:p>
            <a:pPr lvl="0">
              <a:tabLst>
                <a:tab pos="361950" algn="l"/>
              </a:tabLst>
            </a:pPr>
            <a:r>
              <a:rPr lang="en-GB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Enter </a:t>
            </a:r>
            <a:r>
              <a:rPr lang="en-GB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number (or -999 to finish): </a:t>
            </a:r>
            <a:r>
              <a:rPr lang="en-GB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-6</a:t>
            </a:r>
          </a:p>
          <a:p>
            <a:pPr lvl="0">
              <a:tabLst>
                <a:tab pos="361950" algn="l"/>
              </a:tabLst>
            </a:pPr>
            <a:r>
              <a:rPr lang="en-GB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Enter </a:t>
            </a:r>
            <a:r>
              <a:rPr lang="en-GB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number (or -999 to finish): </a:t>
            </a:r>
            <a:r>
              <a:rPr lang="en-GB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-999</a:t>
            </a:r>
          </a:p>
          <a:p>
            <a:pPr lvl="0">
              <a:tabLst>
                <a:tab pos="361950" algn="l"/>
              </a:tabLst>
            </a:pPr>
            <a:endParaRPr lang="en-GB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>
              <a:tabLst>
                <a:tab pos="361950" algn="l"/>
              </a:tabLst>
            </a:pPr>
            <a:r>
              <a:rPr lang="en-GB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The </a:t>
            </a:r>
            <a:r>
              <a:rPr lang="en-GB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largest number is 77</a:t>
            </a:r>
          </a:p>
        </p:txBody>
      </p:sp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76934"/>
          </a:xfrm>
        </p:spPr>
        <p:txBody>
          <a:bodyPr/>
          <a:lstStyle/>
          <a:p>
            <a:r>
              <a:rPr lang="en-GB" sz="3600" dirty="0" smtClean="0"/>
              <a:t>Question </a:t>
            </a:r>
            <a:r>
              <a:rPr lang="en-GB" sz="2400" dirty="0" smtClean="0"/>
              <a:t>(LargestNumber.java)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725644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780696"/>
          </a:xfrm>
        </p:spPr>
        <p:txBody>
          <a:bodyPr>
            <a:normAutofit/>
          </a:bodyPr>
          <a:lstStyle/>
          <a:p>
            <a:pPr algn="ctr"/>
            <a:r>
              <a:rPr lang="en-GB" sz="3600" b="1" dirty="0" smtClean="0"/>
              <a:t>Questions</a:t>
            </a:r>
            <a:endParaRPr lang="en-GB" sz="3600" b="1" dirty="0"/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457200" y="1935480"/>
            <a:ext cx="8229600" cy="4805888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</a:pPr>
            <a:r>
              <a:rPr lang="en-GB" sz="2000" dirty="0" smtClean="0"/>
              <a:t>What are the 3 loop control structures in Java?</a:t>
            </a:r>
          </a:p>
          <a:p>
            <a:pPr>
              <a:spcBef>
                <a:spcPts val="600"/>
              </a:spcBef>
            </a:pPr>
            <a:endParaRPr lang="en-GB" sz="2000" dirty="0" smtClean="0"/>
          </a:p>
          <a:p>
            <a:pPr>
              <a:spcBef>
                <a:spcPts val="600"/>
              </a:spcBef>
            </a:pPr>
            <a:r>
              <a:rPr lang="en-GB" sz="2000" dirty="0" smtClean="0"/>
              <a:t>What is the </a:t>
            </a:r>
            <a:r>
              <a:rPr lang="en-GB" sz="2000" i="1" dirty="0" smtClean="0"/>
              <a:t>loop-control variable</a:t>
            </a:r>
            <a:r>
              <a:rPr lang="en-GB" sz="2000" dirty="0" smtClean="0"/>
              <a:t>?</a:t>
            </a:r>
          </a:p>
          <a:p>
            <a:pPr>
              <a:spcBef>
                <a:spcPts val="600"/>
              </a:spcBef>
            </a:pPr>
            <a:endParaRPr lang="en-GB" sz="2000" dirty="0" smtClean="0"/>
          </a:p>
          <a:p>
            <a:pPr>
              <a:spcBef>
                <a:spcPts val="600"/>
              </a:spcBef>
            </a:pPr>
            <a:r>
              <a:rPr lang="en-GB" sz="2000" dirty="0" smtClean="0"/>
              <a:t>What </a:t>
            </a:r>
            <a:r>
              <a:rPr lang="en-GB" sz="2000" dirty="0"/>
              <a:t>is the </a:t>
            </a:r>
            <a:r>
              <a:rPr lang="en-GB" sz="2000" i="1" dirty="0" smtClean="0"/>
              <a:t>loop body</a:t>
            </a:r>
            <a:r>
              <a:rPr lang="en-GB" sz="2000" dirty="0" smtClean="0"/>
              <a:t>?</a:t>
            </a:r>
          </a:p>
          <a:p>
            <a:pPr>
              <a:spcBef>
                <a:spcPts val="600"/>
              </a:spcBef>
            </a:pPr>
            <a:endParaRPr lang="en-GB" sz="2000" dirty="0" smtClean="0"/>
          </a:p>
          <a:p>
            <a:pPr>
              <a:spcBef>
                <a:spcPts val="600"/>
              </a:spcBef>
            </a:pPr>
            <a:r>
              <a:rPr lang="en-GB" sz="2000" dirty="0" smtClean="0"/>
              <a:t>What are the 3 parts of the </a:t>
            </a:r>
            <a:r>
              <a:rPr lang="en-GB" sz="2000" i="1" dirty="0" smtClean="0"/>
              <a:t>for</a:t>
            </a:r>
            <a:r>
              <a:rPr lang="en-GB" sz="2000" dirty="0" smtClean="0"/>
              <a:t> loop?</a:t>
            </a:r>
          </a:p>
          <a:p>
            <a:pPr>
              <a:spcBef>
                <a:spcPts val="600"/>
              </a:spcBef>
            </a:pPr>
            <a:endParaRPr lang="en-GB" sz="2000" dirty="0" smtClean="0"/>
          </a:p>
          <a:p>
            <a:pPr>
              <a:spcBef>
                <a:spcPts val="600"/>
              </a:spcBef>
            </a:pPr>
            <a:r>
              <a:rPr lang="en-GB" sz="2000" dirty="0" smtClean="0"/>
              <a:t>What is the difference between a </a:t>
            </a:r>
            <a:r>
              <a:rPr lang="en-GB" sz="2000" i="1" dirty="0" smtClean="0"/>
              <a:t>do … while </a:t>
            </a:r>
            <a:r>
              <a:rPr lang="en-GB" sz="2000" dirty="0" smtClean="0"/>
              <a:t>loop and a </a:t>
            </a:r>
            <a:r>
              <a:rPr lang="en-GB" sz="2000" i="1" dirty="0" smtClean="0"/>
              <a:t>while</a:t>
            </a:r>
            <a:r>
              <a:rPr lang="en-GB" sz="2000" dirty="0" smtClean="0"/>
              <a:t> loop?</a:t>
            </a:r>
          </a:p>
          <a:p>
            <a:pPr>
              <a:spcBef>
                <a:spcPts val="600"/>
              </a:spcBef>
            </a:pPr>
            <a:endParaRPr lang="en-GB" sz="2000" dirty="0" smtClean="0"/>
          </a:p>
          <a:p>
            <a:pPr>
              <a:spcBef>
                <a:spcPts val="600"/>
              </a:spcBef>
            </a:pPr>
            <a:r>
              <a:rPr lang="en-GB" sz="2000" dirty="0" smtClean="0"/>
              <a:t>What is an </a:t>
            </a:r>
            <a:r>
              <a:rPr lang="en-GB" sz="2000" i="1" dirty="0" smtClean="0"/>
              <a:t>infinite</a:t>
            </a:r>
            <a:r>
              <a:rPr lang="en-GB" sz="2000" dirty="0" smtClean="0"/>
              <a:t> loop?</a:t>
            </a:r>
          </a:p>
          <a:p>
            <a:pPr>
              <a:spcBef>
                <a:spcPts val="600"/>
              </a:spcBef>
            </a:pPr>
            <a:endParaRPr lang="en-GB" sz="2000" dirty="0" smtClean="0"/>
          </a:p>
          <a:p>
            <a:pPr>
              <a:spcBef>
                <a:spcPts val="600"/>
              </a:spcBef>
            </a:pPr>
            <a:r>
              <a:rPr lang="en-GB" sz="2000" dirty="0" smtClean="0"/>
              <a:t>Give an example of an </a:t>
            </a:r>
            <a:r>
              <a:rPr lang="en-GB" sz="2000" i="1" dirty="0" smtClean="0"/>
              <a:t>infinite</a:t>
            </a:r>
            <a:r>
              <a:rPr lang="en-GB" sz="2000" dirty="0" smtClean="0"/>
              <a:t> loop.</a:t>
            </a:r>
          </a:p>
          <a:p>
            <a:pPr marL="0" indent="0">
              <a:spcBef>
                <a:spcPts val="600"/>
              </a:spcBef>
              <a:buNone/>
            </a:pPr>
            <a:endParaRPr lang="en-GB" sz="24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17556-9BCF-4B59-B454-633DA28E2F46}" type="slidenum">
              <a:rPr lang="en-GB" smtClean="0"/>
              <a:t>61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4225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848942"/>
          </a:xfrm>
        </p:spPr>
        <p:txBody>
          <a:bodyPr>
            <a:normAutofit/>
          </a:bodyPr>
          <a:lstStyle/>
          <a:p>
            <a:r>
              <a:rPr lang="en-GB" sz="3600" dirty="0" smtClean="0"/>
              <a:t>for loop </a:t>
            </a:r>
            <a:r>
              <a:rPr lang="en-GB" sz="2000" dirty="0" smtClean="0"/>
              <a:t>(Example)</a:t>
            </a: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700808"/>
            <a:ext cx="8651304" cy="4968552"/>
          </a:xfrm>
        </p:spPr>
        <p:txBody>
          <a:bodyPr>
            <a:normAutofit fontScale="92500" lnSpcReduction="20000"/>
          </a:bodyPr>
          <a:lstStyle/>
          <a:p>
            <a:pPr marL="533400" indent="-533400">
              <a:lnSpc>
                <a:spcPct val="150000"/>
              </a:lnSpc>
              <a:buNone/>
            </a:pPr>
            <a:r>
              <a:rPr lang="en-GB" sz="2400" b="1" dirty="0" smtClean="0">
                <a:latin typeface="Segoe UI Semibold" pitchFamily="34" charset="0"/>
              </a:rPr>
              <a:t>Example: </a:t>
            </a:r>
            <a:r>
              <a:rPr lang="en-GB" sz="2400" b="1" dirty="0" smtClean="0">
                <a:latin typeface="Segoe UI Semibold" pitchFamily="34" charset="0"/>
              </a:rPr>
              <a:t>	Print </a:t>
            </a:r>
            <a:r>
              <a:rPr lang="en-GB" sz="2400" b="1" dirty="0" smtClean="0">
                <a:latin typeface="Segoe UI Semibold" pitchFamily="34" charset="0"/>
              </a:rPr>
              <a:t>out the numbers 1 to 10	</a:t>
            </a:r>
          </a:p>
          <a:p>
            <a:pPr marL="533400" lvl="1" indent="-533400">
              <a:spcBef>
                <a:spcPts val="0"/>
              </a:spcBef>
              <a:buNone/>
              <a:tabLst>
                <a:tab pos="720725" algn="l"/>
                <a:tab pos="1081088" algn="l"/>
              </a:tabLst>
            </a:pPr>
            <a:endParaRPr lang="en-GB" sz="2400" b="1" dirty="0" smtClean="0">
              <a:latin typeface="Segoe UI Semibold" pitchFamily="34" charset="0"/>
            </a:endParaRPr>
          </a:p>
          <a:p>
            <a:pPr marL="533400" lvl="1" indent="-533400">
              <a:spcBef>
                <a:spcPts val="0"/>
              </a:spcBef>
              <a:buNone/>
              <a:tabLst>
                <a:tab pos="720725" algn="l"/>
                <a:tab pos="1081088" algn="l"/>
              </a:tabLst>
            </a:pPr>
            <a:endParaRPr lang="en-GB" sz="1100" b="1" dirty="0" smtClean="0">
              <a:latin typeface="Segoe UI Semibold" pitchFamily="34" charset="0"/>
            </a:endParaRPr>
          </a:p>
          <a:p>
            <a:pPr marL="533400" lvl="1" indent="-533400">
              <a:spcBef>
                <a:spcPts val="600"/>
              </a:spcBef>
              <a:buNone/>
              <a:tabLst>
                <a:tab pos="534988" algn="l"/>
                <a:tab pos="895350" algn="l"/>
                <a:tab pos="1255713" algn="l"/>
                <a:tab pos="4395788" algn="l"/>
              </a:tabLst>
            </a:pPr>
            <a:r>
              <a:rPr lang="en-GB" sz="2000" b="1" dirty="0" smtClean="0">
                <a:latin typeface="Segoe UI Semibold" pitchFamily="34" charset="0"/>
              </a:rPr>
              <a:t>REPEAT 10 times 	</a:t>
            </a:r>
            <a:r>
              <a:rPr lang="en-GB" sz="1900" b="1" dirty="0" err="1" smtClean="0">
                <a:latin typeface="Segoe UI Semibold" pitchFamily="34" charset="0"/>
              </a:rPr>
              <a:t>int</a:t>
            </a:r>
            <a:r>
              <a:rPr lang="en-GB" sz="1900" b="1" dirty="0" smtClean="0">
                <a:latin typeface="Segoe UI Semibold" pitchFamily="34" charset="0"/>
              </a:rPr>
              <a:t> loop = 1; loop &lt;= 10; loop++</a:t>
            </a:r>
            <a:r>
              <a:rPr lang="en-GB" sz="2000" b="1" dirty="0" smtClean="0">
                <a:latin typeface="Segoe UI Semibold" pitchFamily="34" charset="0"/>
              </a:rPr>
              <a:t>	</a:t>
            </a:r>
          </a:p>
          <a:p>
            <a:pPr marL="533400" lvl="1" indent="-533400">
              <a:spcBef>
                <a:spcPts val="600"/>
              </a:spcBef>
              <a:buNone/>
              <a:tabLst>
                <a:tab pos="534988" algn="l"/>
                <a:tab pos="895350" algn="l"/>
                <a:tab pos="1255713" algn="l"/>
                <a:tab pos="5200650" algn="l"/>
              </a:tabLst>
            </a:pPr>
            <a:r>
              <a:rPr lang="en-GB" sz="2000" b="1" dirty="0">
                <a:latin typeface="Segoe UI Semibold" pitchFamily="34" charset="0"/>
              </a:rPr>
              <a:t>	</a:t>
            </a:r>
            <a:r>
              <a:rPr lang="en-GB" sz="2000" b="1" dirty="0"/>
              <a:t>Output "Number " </a:t>
            </a:r>
            <a:r>
              <a:rPr lang="en-GB" sz="2000" b="1" dirty="0" smtClean="0">
                <a:latin typeface="Segoe UI Semibold" pitchFamily="34" charset="0"/>
              </a:rPr>
              <a:t>+ loop	</a:t>
            </a:r>
          </a:p>
          <a:p>
            <a:pPr marL="533400" lvl="1" indent="-533400">
              <a:spcBef>
                <a:spcPts val="600"/>
              </a:spcBef>
              <a:buNone/>
              <a:tabLst>
                <a:tab pos="534988" algn="l"/>
                <a:tab pos="895350" algn="l"/>
                <a:tab pos="1255713" algn="l"/>
                <a:tab pos="5200650" algn="l"/>
              </a:tabLst>
            </a:pPr>
            <a:endParaRPr lang="en-GB" sz="2000" b="1" dirty="0" smtClean="0"/>
          </a:p>
          <a:p>
            <a:pPr marL="533400" lvl="1" indent="-533400">
              <a:spcBef>
                <a:spcPts val="600"/>
              </a:spcBef>
              <a:buNone/>
              <a:tabLst>
                <a:tab pos="534988" algn="l"/>
                <a:tab pos="895350" algn="l"/>
                <a:tab pos="1255713" algn="l"/>
                <a:tab pos="5200650" algn="l"/>
              </a:tabLst>
            </a:pPr>
            <a:endParaRPr lang="en-GB" sz="2000" b="1" dirty="0"/>
          </a:p>
          <a:p>
            <a:pPr marL="533400" lvl="1" indent="-533400">
              <a:spcBef>
                <a:spcPts val="600"/>
              </a:spcBef>
              <a:buNone/>
              <a:tabLst>
                <a:tab pos="534988" algn="l"/>
                <a:tab pos="895350" algn="l"/>
                <a:tab pos="1255713" algn="l"/>
                <a:tab pos="5200650" algn="l"/>
              </a:tabLst>
            </a:pP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	</a:t>
            </a:r>
            <a:r>
              <a:rPr lang="en-GB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en-GB" sz="20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GB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loop = 1; loop &lt;= 10; loop++) {</a:t>
            </a:r>
          </a:p>
          <a:p>
            <a:pPr marL="533400" lvl="1" indent="-533400">
              <a:spcBef>
                <a:spcPts val="600"/>
              </a:spcBef>
              <a:buNone/>
              <a:tabLst>
                <a:tab pos="534988" algn="l"/>
                <a:tab pos="895350" algn="l"/>
                <a:tab pos="1255713" algn="l"/>
                <a:tab pos="5200650" algn="l"/>
              </a:tabLst>
            </a:pP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	</a:t>
            </a:r>
            <a:r>
              <a:rPr lang="en-GB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GB" sz="20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GB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GB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 </a:t>
            </a:r>
            <a:r>
              <a:rPr lang="en-GB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GB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loop);</a:t>
            </a:r>
          </a:p>
          <a:p>
            <a:pPr marL="533400" lvl="1" indent="-533400">
              <a:spcBef>
                <a:spcPts val="600"/>
              </a:spcBef>
              <a:buNone/>
              <a:tabLst>
                <a:tab pos="534988" algn="l"/>
                <a:tab pos="895350" algn="l"/>
                <a:tab pos="1255713" algn="l"/>
                <a:tab pos="5200650" algn="l"/>
              </a:tabLst>
            </a:pP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	</a:t>
            </a:r>
            <a:r>
              <a:rPr lang="en-GB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en-GB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//for</a:t>
            </a:r>
            <a:r>
              <a:rPr lang="en-GB" sz="2000" b="1" dirty="0" smtClean="0">
                <a:latin typeface="Segoe UI Semibold" pitchFamily="34" charset="0"/>
              </a:rPr>
              <a:t>	</a:t>
            </a:r>
          </a:p>
          <a:p>
            <a:pPr marL="533400" lvl="1" indent="-533400">
              <a:spcBef>
                <a:spcPts val="600"/>
              </a:spcBef>
              <a:buNone/>
              <a:tabLst>
                <a:tab pos="534988" algn="l"/>
                <a:tab pos="895350" algn="l"/>
                <a:tab pos="1255713" algn="l"/>
                <a:tab pos="5200650" algn="l"/>
              </a:tabLst>
            </a:pPr>
            <a:endParaRPr lang="en-GB" sz="2000" b="1" dirty="0"/>
          </a:p>
          <a:p>
            <a:pPr marL="533400" lvl="1" indent="-533400">
              <a:spcBef>
                <a:spcPts val="600"/>
              </a:spcBef>
              <a:buNone/>
              <a:tabLst>
                <a:tab pos="534988" algn="l"/>
                <a:tab pos="895350" algn="l"/>
                <a:tab pos="1255713" algn="l"/>
                <a:tab pos="5200650" algn="l"/>
              </a:tabLst>
            </a:pPr>
            <a:r>
              <a:rPr lang="en-GB" sz="2000" b="1" dirty="0" smtClean="0">
                <a:latin typeface="Segoe UI Semibold" pitchFamily="34" charset="0"/>
              </a:rPr>
              <a:t>OUTPUT:</a:t>
            </a:r>
          </a:p>
          <a:p>
            <a:pPr marL="533400" lvl="1" indent="-533400">
              <a:spcBef>
                <a:spcPts val="600"/>
              </a:spcBef>
              <a:buNone/>
              <a:tabLst>
                <a:tab pos="534988" algn="l"/>
                <a:tab pos="895350" algn="l"/>
                <a:tab pos="1255713" algn="l"/>
                <a:tab pos="5200650" algn="l"/>
              </a:tabLst>
            </a:pPr>
            <a:r>
              <a:rPr lang="en-GB" sz="20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 1</a:t>
            </a:r>
          </a:p>
          <a:p>
            <a:pPr marL="533400" lvl="1" indent="-533400">
              <a:spcBef>
                <a:spcPts val="600"/>
              </a:spcBef>
              <a:buNone/>
              <a:tabLst>
                <a:tab pos="534988" algn="l"/>
                <a:tab pos="895350" algn="l"/>
                <a:tab pos="1255713" algn="l"/>
                <a:tab pos="5200650" algn="l"/>
              </a:tabLst>
            </a:pPr>
            <a:r>
              <a:rPr lang="en-GB" sz="20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 2</a:t>
            </a:r>
          </a:p>
          <a:p>
            <a:pPr marL="533400" lvl="1" indent="-533400">
              <a:spcBef>
                <a:spcPts val="600"/>
              </a:spcBef>
              <a:buNone/>
              <a:tabLst>
                <a:tab pos="534988" algn="l"/>
                <a:tab pos="895350" algn="l"/>
                <a:tab pos="1255713" algn="l"/>
                <a:tab pos="5200650" algn="l"/>
              </a:tabLst>
            </a:pPr>
            <a:r>
              <a:rPr lang="en-GB" sz="20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marL="533400" lvl="1" indent="-533400">
              <a:spcBef>
                <a:spcPts val="600"/>
              </a:spcBef>
              <a:buNone/>
              <a:tabLst>
                <a:tab pos="534988" algn="l"/>
                <a:tab pos="895350" algn="l"/>
                <a:tab pos="1255713" algn="l"/>
                <a:tab pos="5200650" algn="l"/>
              </a:tabLst>
            </a:pPr>
            <a:r>
              <a:rPr lang="en-GB" sz="20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 10</a:t>
            </a:r>
            <a:endParaRPr lang="en-GB" sz="20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indent="0">
              <a:lnSpc>
                <a:spcPct val="150000"/>
              </a:lnSpc>
              <a:buNone/>
              <a:tabLst>
                <a:tab pos="720725" algn="l"/>
              </a:tabLst>
            </a:pPr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281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848942"/>
          </a:xfrm>
        </p:spPr>
        <p:txBody>
          <a:bodyPr>
            <a:normAutofit/>
          </a:bodyPr>
          <a:lstStyle/>
          <a:p>
            <a:r>
              <a:rPr lang="en-GB" sz="3600" dirty="0" smtClean="0"/>
              <a:t>Predict the Output … </a:t>
            </a:r>
            <a:r>
              <a:rPr lang="en-GB" sz="3600" dirty="0" smtClean="0"/>
              <a:t>1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700808"/>
            <a:ext cx="7931224" cy="4536504"/>
          </a:xfrm>
        </p:spPr>
        <p:txBody>
          <a:bodyPr>
            <a:normAutofit/>
          </a:bodyPr>
          <a:lstStyle/>
          <a:p>
            <a:pPr marL="96838" lvl="1" indent="0">
              <a:lnSpc>
                <a:spcPct val="110000"/>
              </a:lnSpc>
              <a:spcBef>
                <a:spcPts val="600"/>
              </a:spcBef>
              <a:buNone/>
              <a:tabLst>
                <a:tab pos="534988" algn="l"/>
                <a:tab pos="895350" algn="l"/>
                <a:tab pos="1255713" algn="l"/>
                <a:tab pos="5200650" algn="l"/>
              </a:tabLst>
            </a:pPr>
            <a:r>
              <a:rPr lang="en-GB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en-GB" sz="18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GB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count = 0; count &lt; 10; count++) {</a:t>
            </a:r>
          </a:p>
          <a:p>
            <a:pPr marL="96838" lvl="1" indent="0">
              <a:lnSpc>
                <a:spcPct val="110000"/>
              </a:lnSpc>
              <a:spcBef>
                <a:spcPts val="600"/>
              </a:spcBef>
              <a:buNone/>
              <a:tabLst>
                <a:tab pos="534988" algn="l"/>
                <a:tab pos="895350" algn="l"/>
                <a:tab pos="1255713" algn="l"/>
                <a:tab pos="5200650" algn="l"/>
              </a:tabLst>
            </a:pPr>
            <a:r>
              <a:rPr lang="en-GB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18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GB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GB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 </a:t>
            </a:r>
            <a:r>
              <a:rPr lang="en-GB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GB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count);</a:t>
            </a:r>
          </a:p>
          <a:p>
            <a:pPr marL="96838" lvl="1" indent="0">
              <a:lnSpc>
                <a:spcPct val="110000"/>
              </a:lnSpc>
              <a:spcBef>
                <a:spcPts val="600"/>
              </a:spcBef>
              <a:buNone/>
              <a:tabLst>
                <a:tab pos="534988" algn="l"/>
                <a:tab pos="895350" algn="l"/>
                <a:tab pos="1255713" algn="l"/>
                <a:tab pos="5200650" algn="l"/>
              </a:tabLst>
            </a:pPr>
            <a:r>
              <a:rPr lang="en-GB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en-GB" sz="18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//for</a:t>
            </a:r>
            <a:r>
              <a:rPr lang="en-GB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en-GB" sz="18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6838" lvl="1" indent="0">
              <a:lnSpc>
                <a:spcPct val="110000"/>
              </a:lnSpc>
              <a:spcBef>
                <a:spcPts val="600"/>
              </a:spcBef>
              <a:buNone/>
              <a:tabLst>
                <a:tab pos="534988" algn="l"/>
                <a:tab pos="895350" algn="l"/>
                <a:tab pos="1255713" algn="l"/>
                <a:tab pos="5200650" algn="l"/>
              </a:tabLst>
            </a:pPr>
            <a:endParaRPr lang="en-GB" sz="1800" b="1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6838" lvl="1" indent="0">
              <a:lnSpc>
                <a:spcPct val="110000"/>
              </a:lnSpc>
              <a:spcBef>
                <a:spcPts val="600"/>
              </a:spcBef>
              <a:buNone/>
              <a:tabLst>
                <a:tab pos="534988" algn="l"/>
                <a:tab pos="895350" algn="l"/>
                <a:tab pos="1255713" algn="l"/>
                <a:tab pos="5200650" algn="l"/>
              </a:tabLst>
            </a:pPr>
            <a:r>
              <a:rPr lang="en-GB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GB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18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GB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 = 10</a:t>
            </a:r>
            <a:r>
              <a:rPr lang="en-GB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count </a:t>
            </a:r>
            <a:r>
              <a:rPr lang="en-GB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&gt;= 1; count--) {</a:t>
            </a:r>
          </a:p>
          <a:p>
            <a:pPr marL="96838" lvl="1" indent="0">
              <a:lnSpc>
                <a:spcPct val="110000"/>
              </a:lnSpc>
              <a:spcBef>
                <a:spcPts val="600"/>
              </a:spcBef>
              <a:buNone/>
              <a:tabLst>
                <a:tab pos="534988" algn="l"/>
                <a:tab pos="895350" algn="l"/>
                <a:tab pos="1255713" algn="l"/>
                <a:tab pos="5200650" algn="l"/>
              </a:tabLst>
            </a:pPr>
            <a:r>
              <a:rPr lang="en-GB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18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GB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("Number " + count</a:t>
            </a:r>
            <a:r>
              <a:rPr lang="en-GB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96838" lvl="1" indent="0">
              <a:lnSpc>
                <a:spcPct val="110000"/>
              </a:lnSpc>
              <a:spcBef>
                <a:spcPts val="600"/>
              </a:spcBef>
              <a:buNone/>
              <a:tabLst>
                <a:tab pos="534988" algn="l"/>
                <a:tab pos="895350" algn="l"/>
                <a:tab pos="1255713" algn="l"/>
                <a:tab pos="5200650" algn="l"/>
              </a:tabLst>
            </a:pPr>
            <a:r>
              <a:rPr lang="en-GB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en-GB" sz="18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//for</a:t>
            </a:r>
          </a:p>
          <a:p>
            <a:pPr marL="96838" lvl="1" indent="0">
              <a:lnSpc>
                <a:spcPct val="110000"/>
              </a:lnSpc>
              <a:spcBef>
                <a:spcPts val="600"/>
              </a:spcBef>
              <a:buNone/>
              <a:tabLst>
                <a:tab pos="534988" algn="l"/>
                <a:tab pos="895350" algn="l"/>
                <a:tab pos="1255713" algn="l"/>
                <a:tab pos="5200650" algn="l"/>
              </a:tabLst>
            </a:pPr>
            <a:endParaRPr lang="en-GB" sz="18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6838" lvl="1" indent="0">
              <a:lnSpc>
                <a:spcPct val="110000"/>
              </a:lnSpc>
              <a:spcBef>
                <a:spcPts val="600"/>
              </a:spcBef>
              <a:buNone/>
              <a:tabLst>
                <a:tab pos="534988" algn="l"/>
                <a:tab pos="895350" algn="l"/>
                <a:tab pos="1255713" algn="l"/>
                <a:tab pos="5200650" algn="l"/>
              </a:tabLst>
            </a:pPr>
            <a:r>
              <a:rPr lang="en-GB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GB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18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GB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 = 2; </a:t>
            </a:r>
            <a:r>
              <a:rPr lang="en-GB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 </a:t>
            </a:r>
            <a:r>
              <a:rPr lang="en-GB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&lt;= 10</a:t>
            </a:r>
            <a:r>
              <a:rPr lang="en-GB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count</a:t>
            </a:r>
            <a:r>
              <a:rPr lang="en-GB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+=2) {</a:t>
            </a:r>
          </a:p>
          <a:p>
            <a:pPr marL="96838" lvl="1" indent="0">
              <a:lnSpc>
                <a:spcPct val="110000"/>
              </a:lnSpc>
              <a:spcBef>
                <a:spcPts val="600"/>
              </a:spcBef>
              <a:buNone/>
              <a:tabLst>
                <a:tab pos="534988" algn="l"/>
                <a:tab pos="895350" algn="l"/>
                <a:tab pos="1255713" algn="l"/>
                <a:tab pos="5200650" algn="l"/>
              </a:tabLst>
            </a:pPr>
            <a:r>
              <a:rPr lang="en-GB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18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GB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("Number " + count</a:t>
            </a:r>
            <a:r>
              <a:rPr lang="en-GB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96838" lvl="1" indent="0">
              <a:lnSpc>
                <a:spcPct val="110000"/>
              </a:lnSpc>
              <a:spcBef>
                <a:spcPts val="600"/>
              </a:spcBef>
              <a:buNone/>
              <a:tabLst>
                <a:tab pos="534988" algn="l"/>
                <a:tab pos="895350" algn="l"/>
                <a:tab pos="1255713" algn="l"/>
                <a:tab pos="5200650" algn="l"/>
              </a:tabLst>
            </a:pPr>
            <a:r>
              <a:rPr lang="en-GB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en-GB" sz="18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n-GB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92752" y="3140968"/>
            <a:ext cx="8064896" cy="12961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395536" y="1628800"/>
            <a:ext cx="8064896" cy="12961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395536" y="4653136"/>
            <a:ext cx="8064896" cy="12961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1722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848942"/>
          </a:xfrm>
        </p:spPr>
        <p:txBody>
          <a:bodyPr>
            <a:normAutofit/>
          </a:bodyPr>
          <a:lstStyle/>
          <a:p>
            <a:r>
              <a:rPr lang="en-GB" sz="3600" dirty="0" smtClean="0"/>
              <a:t>Predict the Output … </a:t>
            </a:r>
            <a:r>
              <a:rPr lang="en-GB" sz="3600" dirty="0" smtClean="0"/>
              <a:t>2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700808"/>
            <a:ext cx="7931224" cy="4536504"/>
          </a:xfrm>
        </p:spPr>
        <p:txBody>
          <a:bodyPr>
            <a:normAutofit/>
          </a:bodyPr>
          <a:lstStyle/>
          <a:p>
            <a:pPr marL="96838" lvl="1" indent="0">
              <a:lnSpc>
                <a:spcPct val="110000"/>
              </a:lnSpc>
              <a:spcBef>
                <a:spcPts val="600"/>
              </a:spcBef>
              <a:buNone/>
              <a:tabLst>
                <a:tab pos="534988" algn="l"/>
                <a:tab pos="895350" algn="l"/>
                <a:tab pos="1255713" algn="l"/>
                <a:tab pos="5200650" algn="l"/>
              </a:tabLst>
            </a:pPr>
            <a:r>
              <a:rPr lang="en-GB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en-GB" sz="18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GB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count = </a:t>
            </a:r>
            <a:r>
              <a:rPr lang="en-GB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-5; </a:t>
            </a:r>
            <a:r>
              <a:rPr lang="en-GB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 &lt; </a:t>
            </a:r>
            <a:r>
              <a:rPr lang="en-GB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GB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GB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count++) {</a:t>
            </a:r>
          </a:p>
          <a:p>
            <a:pPr marL="96838" lvl="1" indent="0">
              <a:lnSpc>
                <a:spcPct val="110000"/>
              </a:lnSpc>
              <a:spcBef>
                <a:spcPts val="600"/>
              </a:spcBef>
              <a:buNone/>
              <a:tabLst>
                <a:tab pos="534988" algn="l"/>
                <a:tab pos="895350" algn="l"/>
                <a:tab pos="1255713" algn="l"/>
                <a:tab pos="5200650" algn="l"/>
              </a:tabLst>
            </a:pPr>
            <a:r>
              <a:rPr lang="en-GB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18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GB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GB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 </a:t>
            </a:r>
            <a:r>
              <a:rPr lang="en-GB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GB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count);</a:t>
            </a:r>
          </a:p>
          <a:p>
            <a:pPr marL="96838" lvl="1" indent="0">
              <a:lnSpc>
                <a:spcPct val="110000"/>
              </a:lnSpc>
              <a:spcBef>
                <a:spcPts val="600"/>
              </a:spcBef>
              <a:buNone/>
              <a:tabLst>
                <a:tab pos="534988" algn="l"/>
                <a:tab pos="895350" algn="l"/>
                <a:tab pos="1255713" algn="l"/>
                <a:tab pos="5200650" algn="l"/>
              </a:tabLst>
            </a:pPr>
            <a:r>
              <a:rPr lang="en-GB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en-GB" sz="18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//for</a:t>
            </a:r>
            <a:r>
              <a:rPr lang="en-GB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en-GB" sz="18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6838" lvl="1" indent="0">
              <a:lnSpc>
                <a:spcPct val="110000"/>
              </a:lnSpc>
              <a:spcBef>
                <a:spcPts val="600"/>
              </a:spcBef>
              <a:buNone/>
              <a:tabLst>
                <a:tab pos="534988" algn="l"/>
                <a:tab pos="895350" algn="l"/>
                <a:tab pos="1255713" algn="l"/>
                <a:tab pos="5200650" algn="l"/>
              </a:tabLst>
            </a:pPr>
            <a:endParaRPr lang="en-GB" sz="1800" b="1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6838" lvl="1" indent="0">
              <a:lnSpc>
                <a:spcPct val="110000"/>
              </a:lnSpc>
              <a:spcBef>
                <a:spcPts val="600"/>
              </a:spcBef>
              <a:buNone/>
              <a:tabLst>
                <a:tab pos="534988" algn="l"/>
                <a:tab pos="895350" algn="l"/>
                <a:tab pos="1255713" algn="l"/>
                <a:tab pos="5200650" algn="l"/>
              </a:tabLst>
            </a:pPr>
            <a:r>
              <a:rPr lang="en-GB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GB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18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GB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 = 10</a:t>
            </a:r>
            <a:r>
              <a:rPr lang="en-GB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count </a:t>
            </a:r>
            <a:r>
              <a:rPr lang="en-GB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&lt;= </a:t>
            </a:r>
            <a:r>
              <a:rPr lang="en-GB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1; count--) {</a:t>
            </a:r>
          </a:p>
          <a:p>
            <a:pPr marL="96838" lvl="1" indent="0">
              <a:lnSpc>
                <a:spcPct val="110000"/>
              </a:lnSpc>
              <a:spcBef>
                <a:spcPts val="600"/>
              </a:spcBef>
              <a:buNone/>
              <a:tabLst>
                <a:tab pos="534988" algn="l"/>
                <a:tab pos="895350" algn="l"/>
                <a:tab pos="1255713" algn="l"/>
                <a:tab pos="5200650" algn="l"/>
              </a:tabLst>
            </a:pPr>
            <a:r>
              <a:rPr lang="en-GB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18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GB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("Number " + count</a:t>
            </a:r>
            <a:r>
              <a:rPr lang="en-GB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96838" lvl="1" indent="0">
              <a:lnSpc>
                <a:spcPct val="110000"/>
              </a:lnSpc>
              <a:spcBef>
                <a:spcPts val="600"/>
              </a:spcBef>
              <a:buNone/>
              <a:tabLst>
                <a:tab pos="534988" algn="l"/>
                <a:tab pos="895350" algn="l"/>
                <a:tab pos="1255713" algn="l"/>
                <a:tab pos="5200650" algn="l"/>
              </a:tabLst>
            </a:pPr>
            <a:r>
              <a:rPr lang="en-GB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en-GB" sz="18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//for</a:t>
            </a:r>
          </a:p>
          <a:p>
            <a:pPr marL="96838" lvl="1" indent="0">
              <a:lnSpc>
                <a:spcPct val="110000"/>
              </a:lnSpc>
              <a:spcBef>
                <a:spcPts val="600"/>
              </a:spcBef>
              <a:buNone/>
              <a:tabLst>
                <a:tab pos="534988" algn="l"/>
                <a:tab pos="895350" algn="l"/>
                <a:tab pos="1255713" algn="l"/>
                <a:tab pos="5200650" algn="l"/>
              </a:tabLst>
            </a:pPr>
            <a:endParaRPr lang="en-GB" sz="18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6838" lvl="1" indent="0">
              <a:lnSpc>
                <a:spcPct val="110000"/>
              </a:lnSpc>
              <a:spcBef>
                <a:spcPts val="600"/>
              </a:spcBef>
              <a:buNone/>
              <a:tabLst>
                <a:tab pos="534988" algn="l"/>
                <a:tab pos="895350" algn="l"/>
                <a:tab pos="1255713" algn="l"/>
                <a:tab pos="5200650" algn="l"/>
              </a:tabLst>
            </a:pPr>
            <a:r>
              <a:rPr lang="en-GB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GB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18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GB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 = </a:t>
            </a:r>
            <a:r>
              <a:rPr lang="en-GB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0; </a:t>
            </a:r>
            <a:r>
              <a:rPr lang="en-GB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 </a:t>
            </a:r>
            <a:r>
              <a:rPr lang="en-GB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GB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-5; count</a:t>
            </a:r>
            <a:r>
              <a:rPr lang="en-GB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</a:t>
            </a:r>
            <a:r>
              <a:rPr lang="en-GB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GB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96838" lvl="1" indent="0">
              <a:lnSpc>
                <a:spcPct val="110000"/>
              </a:lnSpc>
              <a:spcBef>
                <a:spcPts val="600"/>
              </a:spcBef>
              <a:buNone/>
              <a:tabLst>
                <a:tab pos="534988" algn="l"/>
                <a:tab pos="895350" algn="l"/>
                <a:tab pos="1255713" algn="l"/>
                <a:tab pos="5200650" algn="l"/>
              </a:tabLst>
            </a:pPr>
            <a:r>
              <a:rPr lang="en-GB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18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GB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("Number " + count</a:t>
            </a:r>
            <a:r>
              <a:rPr lang="en-GB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96838" lvl="1" indent="0">
              <a:lnSpc>
                <a:spcPct val="110000"/>
              </a:lnSpc>
              <a:spcBef>
                <a:spcPts val="600"/>
              </a:spcBef>
              <a:buNone/>
              <a:tabLst>
                <a:tab pos="534988" algn="l"/>
                <a:tab pos="895350" algn="l"/>
                <a:tab pos="1255713" algn="l"/>
                <a:tab pos="5200650" algn="l"/>
              </a:tabLst>
            </a:pPr>
            <a:r>
              <a:rPr lang="en-GB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en-GB" sz="18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n-GB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92752" y="3140968"/>
            <a:ext cx="8064896" cy="12961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395536" y="1628800"/>
            <a:ext cx="8064896" cy="12961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395536" y="4653136"/>
            <a:ext cx="8064896" cy="12961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7632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5255</TotalTime>
  <Words>1456</Words>
  <Application>Microsoft Office PowerPoint</Application>
  <PresentationFormat>On-screen Show (4:3)</PresentationFormat>
  <Paragraphs>1039</Paragraphs>
  <Slides>61</Slides>
  <Notes>47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2" baseType="lpstr">
      <vt:lpstr>Flow</vt:lpstr>
      <vt:lpstr>Repetition</vt:lpstr>
      <vt:lpstr>Learning Objectives</vt:lpstr>
      <vt:lpstr>Repetition - for loop</vt:lpstr>
      <vt:lpstr>Repetition - for loop</vt:lpstr>
      <vt:lpstr>Repetition - for loop</vt:lpstr>
      <vt:lpstr>Repetition - for loop</vt:lpstr>
      <vt:lpstr>for loop (Example)</vt:lpstr>
      <vt:lpstr>Predict the Output … 1</vt:lpstr>
      <vt:lpstr>Predict the Output … 2</vt:lpstr>
      <vt:lpstr>PowerPoint Presentation</vt:lpstr>
      <vt:lpstr>for loop (AddNumbers1.java)</vt:lpstr>
      <vt:lpstr>PowerPoint Presentation</vt:lpstr>
      <vt:lpstr>for loop (AddNumbers1.java)</vt:lpstr>
      <vt:lpstr>for loop</vt:lpstr>
      <vt:lpstr>Program Trace (AddNumbers1.java)</vt:lpstr>
      <vt:lpstr>for loop (AddNumbers2.java)</vt:lpstr>
      <vt:lpstr>Program Trace (AddNumbers2.java)</vt:lpstr>
      <vt:lpstr>for loop</vt:lpstr>
      <vt:lpstr>for loop (Example)</vt:lpstr>
      <vt:lpstr>Program Trace</vt:lpstr>
      <vt:lpstr>for loop - Diagrammatically</vt:lpstr>
      <vt:lpstr>Example (OddNumbers.java)</vt:lpstr>
      <vt:lpstr>PowerPoint Presentation</vt:lpstr>
      <vt:lpstr>PowerPoint Presentation</vt:lpstr>
      <vt:lpstr>Program Trace (OddNumbers.java)</vt:lpstr>
      <vt:lpstr>Alternative Code (OddNumbers.java)</vt:lpstr>
      <vt:lpstr>for loop (Factors.java)</vt:lpstr>
      <vt:lpstr>for loop (Factors.java)</vt:lpstr>
      <vt:lpstr>Program Trace (Factors.java)</vt:lpstr>
      <vt:lpstr>Repetition – nested for loop</vt:lpstr>
      <vt:lpstr>Repetition – nested for loop</vt:lpstr>
      <vt:lpstr>Program Trace (NestedForX.java)</vt:lpstr>
      <vt:lpstr>Example (Multipication.java)</vt:lpstr>
      <vt:lpstr>PowerPoint Presentation</vt:lpstr>
      <vt:lpstr>Program Trace (Multiplication.java)</vt:lpstr>
      <vt:lpstr>Repetition – do … while loop</vt:lpstr>
      <vt:lpstr>do … while</vt:lpstr>
      <vt:lpstr>Program Trace</vt:lpstr>
      <vt:lpstr>do … while (DisplayMenu.java)</vt:lpstr>
      <vt:lpstr>do … while (DisplayMenu.java)</vt:lpstr>
      <vt:lpstr>do … while (DisplayMenu.java)</vt:lpstr>
      <vt:lpstr>Program Trace (DisplayMenu.java)</vt:lpstr>
      <vt:lpstr>do … while (Dice.java)</vt:lpstr>
      <vt:lpstr>do … while (Dice.java)</vt:lpstr>
      <vt:lpstr>Program Trace (Dice.java)</vt:lpstr>
      <vt:lpstr>do…while loop - Diagrammatically</vt:lpstr>
      <vt:lpstr>Repetition – while loop</vt:lpstr>
      <vt:lpstr>while loop  (AddNumbers3.java)</vt:lpstr>
      <vt:lpstr>PowerPoint Presentation</vt:lpstr>
      <vt:lpstr>while loop  (AddNumbers3.java)</vt:lpstr>
      <vt:lpstr>Program Trace (AddNumbers3.java)</vt:lpstr>
      <vt:lpstr>while loop - diagrammatically</vt:lpstr>
      <vt:lpstr>Repetition – What’s Wrong?</vt:lpstr>
      <vt:lpstr>Example (MultiplesOfThree.java)</vt:lpstr>
      <vt:lpstr>Design (MultiplesOfThree.java)</vt:lpstr>
      <vt:lpstr>PowerPoint Presentation</vt:lpstr>
      <vt:lpstr>Program Trace (MultiplesOfThree.java)</vt:lpstr>
      <vt:lpstr>Question (KilosToPounds.java)</vt:lpstr>
      <vt:lpstr>Question (FindNumber.java)</vt:lpstr>
      <vt:lpstr>Question (LargestNumber.java)</vt:lpstr>
      <vt:lpstr>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Revision</dc:title>
  <dc:creator>Janet Allison</dc:creator>
  <cp:lastModifiedBy>user</cp:lastModifiedBy>
  <cp:revision>272</cp:revision>
  <cp:lastPrinted>2015-10-01T15:04:18Z</cp:lastPrinted>
  <dcterms:created xsi:type="dcterms:W3CDTF">2012-02-21T10:57:55Z</dcterms:created>
  <dcterms:modified xsi:type="dcterms:W3CDTF">2019-02-28T16:11:19Z</dcterms:modified>
</cp:coreProperties>
</file>